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394" r:id="rId4"/>
    <p:sldId id="395" r:id="rId5"/>
    <p:sldId id="319" r:id="rId6"/>
    <p:sldId id="314" r:id="rId7"/>
    <p:sldId id="320" r:id="rId8"/>
    <p:sldId id="369" r:id="rId9"/>
    <p:sldId id="398" r:id="rId10"/>
    <p:sldId id="321" r:id="rId11"/>
    <p:sldId id="322" r:id="rId12"/>
    <p:sldId id="305" r:id="rId13"/>
    <p:sldId id="370" r:id="rId14"/>
    <p:sldId id="396" r:id="rId15"/>
    <p:sldId id="308" r:id="rId16"/>
    <p:sldId id="309" r:id="rId17"/>
    <p:sldId id="310" r:id="rId18"/>
    <p:sldId id="373" r:id="rId19"/>
    <p:sldId id="273" r:id="rId20"/>
    <p:sldId id="371" r:id="rId21"/>
    <p:sldId id="372" r:id="rId22"/>
    <p:sldId id="276" r:id="rId23"/>
    <p:sldId id="277" r:id="rId24"/>
    <p:sldId id="278" r:id="rId25"/>
    <p:sldId id="280" r:id="rId26"/>
    <p:sldId id="385" r:id="rId27"/>
    <p:sldId id="283" r:id="rId28"/>
    <p:sldId id="388" r:id="rId29"/>
    <p:sldId id="286" r:id="rId30"/>
    <p:sldId id="390" r:id="rId31"/>
    <p:sldId id="289" r:id="rId32"/>
    <p:sldId id="391" r:id="rId33"/>
    <p:sldId id="400" r:id="rId34"/>
    <p:sldId id="294" r:id="rId35"/>
    <p:sldId id="298" r:id="rId36"/>
    <p:sldId id="409" r:id="rId37"/>
    <p:sldId id="303" r:id="rId38"/>
    <p:sldId id="302" r:id="rId39"/>
    <p:sldId id="401" r:id="rId40"/>
    <p:sldId id="410" r:id="rId41"/>
    <p:sldId id="374" r:id="rId42"/>
    <p:sldId id="376" r:id="rId43"/>
    <p:sldId id="384" r:id="rId44"/>
    <p:sldId id="378" r:id="rId45"/>
    <p:sldId id="383" r:id="rId46"/>
    <p:sldId id="407" r:id="rId47"/>
    <p:sldId id="402" r:id="rId48"/>
    <p:sldId id="403" r:id="rId49"/>
    <p:sldId id="404" r:id="rId50"/>
    <p:sldId id="405" r:id="rId51"/>
    <p:sldId id="406" r:id="rId52"/>
  </p:sldIdLst>
  <p:sldSz cx="9144000" cy="6858000" type="screen4x3"/>
  <p:notesSz cx="9296400" cy="7010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3" autoAdjust="0"/>
    <p:restoredTop sz="83557" autoAdjust="0"/>
  </p:normalViewPr>
  <p:slideViewPr>
    <p:cSldViewPr snapToGrid="0">
      <p:cViewPr varScale="1">
        <p:scale>
          <a:sx n="61" d="100"/>
          <a:sy n="61" d="100"/>
        </p:scale>
        <p:origin x="1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25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Users\dyke\Dropbox%20(ECONW)\23306%20PPS%20CTE%20Master%20Plan\Data\US-OR-PDX%20projection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dyke\Dropbox%20(ECONW)\23306%20PPS%20CTE%20Master%20Plan\Data\US-OR-PDX%20projection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yke\Dropbox%20(ECONW)\23306%20PPS%20CTE%20Master%20Plan\Data\US-OR-PDX%20projec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Tri-county employment</a:t>
            </a:r>
            <a:r>
              <a:rPr lang="en-US" baseline="0" dirty="0"/>
              <a:t> by industry, 2017 and 2027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3555788416964683"/>
          <c:y val="0.11265174696455195"/>
          <c:w val="0.61354140330624329"/>
          <c:h val="0.6752646120088025"/>
        </c:manualLayout>
      </c:layout>
      <c:barChart>
        <c:barDir val="bar"/>
        <c:grouping val="stacked"/>
        <c:varyColors val="0"/>
        <c:ser>
          <c:idx val="0"/>
          <c:order val="1"/>
          <c:tx>
            <c:strRef>
              <c:f>'Slide industry growth'!$G$1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BF6C19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industry growth'!$A$3:$A$12</c:f>
              <c:strCache>
                <c:ptCount val="10"/>
                <c:pt idx="0">
                  <c:v> Natural resources and mining</c:v>
                </c:pt>
                <c:pt idx="1">
                  <c:v> Information</c:v>
                </c:pt>
                <c:pt idx="2">
                  <c:v> Other services</c:v>
                </c:pt>
                <c:pt idx="3">
                  <c:v> Construction</c:v>
                </c:pt>
                <c:pt idx="4">
                  <c:v> Financial activities</c:v>
                </c:pt>
                <c:pt idx="5">
                  <c:v> Manufacturing</c:v>
                </c:pt>
                <c:pt idx="6">
                  <c:v> Leisure and hospitality</c:v>
                </c:pt>
                <c:pt idx="7">
                  <c:v> Private educational and 
health services</c:v>
                </c:pt>
                <c:pt idx="8">
                  <c:v> Professional and business services</c:v>
                </c:pt>
                <c:pt idx="9">
                  <c:v>Trade, transportation, and utilities</c:v>
                </c:pt>
              </c:strCache>
            </c:strRef>
          </c:cat>
          <c:val>
            <c:numRef>
              <c:f>'Slide industry growth'!$G$3:$G$12</c:f>
              <c:numCache>
                <c:formatCode>#,##0.0</c:formatCode>
                <c:ptCount val="10"/>
                <c:pt idx="0">
                  <c:v>9.8000000000000007</c:v>
                </c:pt>
                <c:pt idx="1">
                  <c:v>21.7</c:v>
                </c:pt>
                <c:pt idx="2">
                  <c:v>39.4</c:v>
                </c:pt>
                <c:pt idx="3">
                  <c:v>50.5</c:v>
                </c:pt>
                <c:pt idx="4">
                  <c:v>60</c:v>
                </c:pt>
                <c:pt idx="5">
                  <c:v>101.1</c:v>
                </c:pt>
                <c:pt idx="6">
                  <c:v>101.1</c:v>
                </c:pt>
                <c:pt idx="7">
                  <c:v>140.80000000000001</c:v>
                </c:pt>
                <c:pt idx="8">
                  <c:v>155.5</c:v>
                </c:pt>
                <c:pt idx="9">
                  <c:v>176.9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47-8549-83D9-AA736161FAF9}"/>
            </c:ext>
          </c:extLst>
        </c:ser>
        <c:ser>
          <c:idx val="1"/>
          <c:order val="2"/>
          <c:tx>
            <c:strRef>
              <c:f>'Slide industry growth'!$H$1</c:f>
              <c:strCache>
                <c:ptCount val="1"/>
                <c:pt idx="0">
                  <c:v>Additional by 2027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industry growth'!$A$3:$A$12</c:f>
              <c:strCache>
                <c:ptCount val="10"/>
                <c:pt idx="0">
                  <c:v> Natural resources and mining</c:v>
                </c:pt>
                <c:pt idx="1">
                  <c:v> Information</c:v>
                </c:pt>
                <c:pt idx="2">
                  <c:v> Other services</c:v>
                </c:pt>
                <c:pt idx="3">
                  <c:v> Construction</c:v>
                </c:pt>
                <c:pt idx="4">
                  <c:v> Financial activities</c:v>
                </c:pt>
                <c:pt idx="5">
                  <c:v> Manufacturing</c:v>
                </c:pt>
                <c:pt idx="6">
                  <c:v> Leisure and hospitality</c:v>
                </c:pt>
                <c:pt idx="7">
                  <c:v> Private educational and 
health services</c:v>
                </c:pt>
                <c:pt idx="8">
                  <c:v> Professional and business services</c:v>
                </c:pt>
                <c:pt idx="9">
                  <c:v>Trade, transportation, and utilities</c:v>
                </c:pt>
              </c:strCache>
            </c:strRef>
          </c:cat>
          <c:val>
            <c:numRef>
              <c:f>'Slide industry growth'!$H$3:$H$12</c:f>
              <c:numCache>
                <c:formatCode>#,##0.0</c:formatCode>
                <c:ptCount val="10"/>
                <c:pt idx="0">
                  <c:v>0.8</c:v>
                </c:pt>
                <c:pt idx="1">
                  <c:v>2.6</c:v>
                </c:pt>
                <c:pt idx="2">
                  <c:v>4.0999999999999996</c:v>
                </c:pt>
                <c:pt idx="3">
                  <c:v>8.6</c:v>
                </c:pt>
                <c:pt idx="4">
                  <c:v>3.4</c:v>
                </c:pt>
                <c:pt idx="5">
                  <c:v>4.9000000000000004</c:v>
                </c:pt>
                <c:pt idx="6">
                  <c:v>13.8</c:v>
                </c:pt>
                <c:pt idx="7">
                  <c:v>27.3</c:v>
                </c:pt>
                <c:pt idx="8">
                  <c:v>28.1</c:v>
                </c:pt>
                <c:pt idx="9">
                  <c:v>21.4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47-8549-83D9-AA736161F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4500096"/>
        <c:axId val="174858240"/>
      </c:barChart>
      <c:barChart>
        <c:barDir val="bar"/>
        <c:grouping val="stacked"/>
        <c:varyColors val="0"/>
        <c:ser>
          <c:idx val="2"/>
          <c:order val="0"/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404347761614541E-2"/>
                  <c:y val="-3.584229390681003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47-8549-83D9-AA736161FAF9}"/>
                </c:ext>
              </c:extLst>
            </c:dLbl>
            <c:dLbl>
              <c:idx val="1"/>
              <c:layout>
                <c:manualLayout>
                  <c:x val="6.8877767397719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47-8549-83D9-AA736161FAF9}"/>
                </c:ext>
              </c:extLst>
            </c:dLbl>
            <c:dLbl>
              <c:idx val="2"/>
              <c:layout>
                <c:manualLayout>
                  <c:x val="8.944496344736561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47-8549-83D9-AA736161FAF9}"/>
                </c:ext>
              </c:extLst>
            </c:dLbl>
            <c:dLbl>
              <c:idx val="3"/>
              <c:layout>
                <c:manualLayout>
                  <c:x val="0.1032133695152512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47-8549-83D9-AA736161FAF9}"/>
                </c:ext>
              </c:extLst>
            </c:dLbl>
            <c:dLbl>
              <c:idx val="4"/>
              <c:layout>
                <c:manualLayout>
                  <c:x val="0.12038421044827016"/>
                  <c:y val="-3.58422939068093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47-8549-83D9-AA736161FAF9}"/>
                </c:ext>
              </c:extLst>
            </c:dLbl>
            <c:dLbl>
              <c:idx val="5"/>
              <c:layout>
                <c:manualLayout>
                  <c:x val="0.17084745270406193"/>
                  <c:y val="3.584319307903300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47-8549-83D9-AA736161FAF9}"/>
                </c:ext>
              </c:extLst>
            </c:dLbl>
            <c:dLbl>
              <c:idx val="6"/>
              <c:layout>
                <c:manualLayout>
                  <c:x val="0.18950061780584607"/>
                  <c:y val="-2.17456844973144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087231841979009E-2"/>
                      <c:h val="3.68508874326150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4347-8549-83D9-AA736161FAF9}"/>
                </c:ext>
              </c:extLst>
            </c:dLbl>
            <c:dLbl>
              <c:idx val="7"/>
              <c:layout>
                <c:manualLayout>
                  <c:x val="0.25208921027298814"/>
                  <c:y val="7.168416607797491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347-8549-83D9-AA736161FAF9}"/>
                </c:ext>
              </c:extLst>
            </c:dLbl>
            <c:dLbl>
              <c:idx val="8"/>
              <c:layout>
                <c:manualLayout>
                  <c:x val="0.27282840873777325"/>
                  <c:y val="3.58431930790335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347-8549-83D9-AA736161FAF9}"/>
                </c:ext>
              </c:extLst>
            </c:dLbl>
            <c:dLbl>
              <c:idx val="9"/>
              <c:layout>
                <c:manualLayout>
                  <c:x val="0.29414588733736491"/>
                  <c:y val="3.584319307903377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347-8549-83D9-AA736161FA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'Slide industry growth'!$I$3:$I$12</c:f>
              <c:numCache>
                <c:formatCode>#,##0.0</c:formatCode>
                <c:ptCount val="10"/>
                <c:pt idx="0">
                  <c:v>10.600000000000001</c:v>
                </c:pt>
                <c:pt idx="1">
                  <c:v>24.3</c:v>
                </c:pt>
                <c:pt idx="2">
                  <c:v>43.5</c:v>
                </c:pt>
                <c:pt idx="3">
                  <c:v>59.1</c:v>
                </c:pt>
                <c:pt idx="4">
                  <c:v>63.4</c:v>
                </c:pt>
                <c:pt idx="5">
                  <c:v>106</c:v>
                </c:pt>
                <c:pt idx="6">
                  <c:v>114.89999999999999</c:v>
                </c:pt>
                <c:pt idx="7">
                  <c:v>168.10000000000002</c:v>
                </c:pt>
                <c:pt idx="8">
                  <c:v>183.6</c:v>
                </c:pt>
                <c:pt idx="9">
                  <c:v>198.3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347-8549-83D9-AA736161F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4861696"/>
        <c:axId val="174860160"/>
      </c:barChart>
      <c:catAx>
        <c:axId val="174500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58240"/>
        <c:crosses val="autoZero"/>
        <c:auto val="1"/>
        <c:lblAlgn val="ctr"/>
        <c:lblOffset val="100"/>
        <c:noMultiLvlLbl val="0"/>
      </c:catAx>
      <c:valAx>
        <c:axId val="174858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Thousands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500096"/>
        <c:crosses val="autoZero"/>
        <c:crossBetween val="between"/>
      </c:valAx>
      <c:valAx>
        <c:axId val="174860160"/>
        <c:scaling>
          <c:orientation val="minMax"/>
        </c:scaling>
        <c:delete val="1"/>
        <c:axPos val="t"/>
        <c:numFmt formatCode="#,##0.0" sourceLinked="1"/>
        <c:majorTickMark val="out"/>
        <c:minorTickMark val="none"/>
        <c:tickLblPos val="nextTo"/>
        <c:crossAx val="174861696"/>
        <c:crosses val="max"/>
        <c:crossBetween val="between"/>
      </c:valAx>
      <c:catAx>
        <c:axId val="174861696"/>
        <c:scaling>
          <c:orientation val="minMax"/>
        </c:scaling>
        <c:delete val="1"/>
        <c:axPos val="l"/>
        <c:majorTickMark val="out"/>
        <c:minorTickMark val="none"/>
        <c:tickLblPos val="nextTo"/>
        <c:crossAx val="174860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BF6C1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'Openings by type'!$A$2:$A$24</c:f>
              <c:strCache>
                <c:ptCount val="23"/>
                <c:pt idx="0">
                  <c:v>Nonclassifiable </c:v>
                </c:pt>
                <c:pt idx="1">
                  <c:v>Legal </c:v>
                </c:pt>
                <c:pt idx="2">
                  <c:v>Life, Physical, and Social Science </c:v>
                </c:pt>
                <c:pt idx="3">
                  <c:v>Farming, Fishing, and Forestry </c:v>
                </c:pt>
                <c:pt idx="4">
                  <c:v>Protective Service </c:v>
                </c:pt>
                <c:pt idx="5">
                  <c:v>Community and Social Service </c:v>
                </c:pt>
                <c:pt idx="6">
                  <c:v>Architecture and Engineering </c:v>
                </c:pt>
                <c:pt idx="7">
                  <c:v>Arts, Design, Entertainment, Sports, and Media </c:v>
                </c:pt>
                <c:pt idx="8">
                  <c:v>Installation, Maintenance, and Repair </c:v>
                </c:pt>
                <c:pt idx="9">
                  <c:v>Computer and Mathematical </c:v>
                </c:pt>
                <c:pt idx="10">
                  <c:v>Healthcare Support </c:v>
                </c:pt>
                <c:pt idx="11">
                  <c:v>Healthcare Practitioners and Technical </c:v>
                </c:pt>
                <c:pt idx="12">
                  <c:v>Building and Grounds Cleaning and Maintenance </c:v>
                </c:pt>
                <c:pt idx="13">
                  <c:v>Education, Training, and Library </c:v>
                </c:pt>
                <c:pt idx="14">
                  <c:v>Construction and Extraction </c:v>
                </c:pt>
                <c:pt idx="15">
                  <c:v>Business and Financial Operations </c:v>
                </c:pt>
                <c:pt idx="16">
                  <c:v>Production </c:v>
                </c:pt>
                <c:pt idx="17">
                  <c:v>Personal Care and Service </c:v>
                </c:pt>
                <c:pt idx="18">
                  <c:v>Management </c:v>
                </c:pt>
                <c:pt idx="19">
                  <c:v>Transportation and Material Moving </c:v>
                </c:pt>
                <c:pt idx="20">
                  <c:v>Sales and Related </c:v>
                </c:pt>
                <c:pt idx="21">
                  <c:v>Food Preparation and Serving Related </c:v>
                </c:pt>
                <c:pt idx="22">
                  <c:v>Office and Administrative Support </c:v>
                </c:pt>
              </c:strCache>
            </c:strRef>
          </c:cat>
          <c:val>
            <c:numRef>
              <c:f>'Openings by type'!$B$2:$B$24</c:f>
              <c:numCache>
                <c:formatCode>_(* #,##0.0_);_(* \(#,##0.0\);_(* "-"??_);_(@_)</c:formatCode>
                <c:ptCount val="23"/>
                <c:pt idx="0">
                  <c:v>6.9399999999999989E-2</c:v>
                </c:pt>
                <c:pt idx="1">
                  <c:v>0.66169999999999995</c:v>
                </c:pt>
                <c:pt idx="2">
                  <c:v>1.0501</c:v>
                </c:pt>
                <c:pt idx="3">
                  <c:v>1.4544999999999999</c:v>
                </c:pt>
                <c:pt idx="4">
                  <c:v>2.0536000000000003</c:v>
                </c:pt>
                <c:pt idx="5">
                  <c:v>2.2702999999999998</c:v>
                </c:pt>
                <c:pt idx="6">
                  <c:v>2.867</c:v>
                </c:pt>
                <c:pt idx="7">
                  <c:v>2.8803999999999998</c:v>
                </c:pt>
                <c:pt idx="8">
                  <c:v>3.4716</c:v>
                </c:pt>
                <c:pt idx="9">
                  <c:v>3.5457000000000001</c:v>
                </c:pt>
                <c:pt idx="10">
                  <c:v>3.5527000000000002</c:v>
                </c:pt>
                <c:pt idx="11">
                  <c:v>4.1055000000000001</c:v>
                </c:pt>
                <c:pt idx="12">
                  <c:v>4.2558999999999996</c:v>
                </c:pt>
                <c:pt idx="13">
                  <c:v>5.4308999999999994</c:v>
                </c:pt>
                <c:pt idx="14">
                  <c:v>6.1837999999999997</c:v>
                </c:pt>
                <c:pt idx="15">
                  <c:v>6.3715000000000002</c:v>
                </c:pt>
                <c:pt idx="16">
                  <c:v>7.0038999999999998</c:v>
                </c:pt>
                <c:pt idx="17">
                  <c:v>7.6102999999999996</c:v>
                </c:pt>
                <c:pt idx="18">
                  <c:v>7.6697999999999995</c:v>
                </c:pt>
                <c:pt idx="19">
                  <c:v>8.8956</c:v>
                </c:pt>
                <c:pt idx="20">
                  <c:v>15.7316</c:v>
                </c:pt>
                <c:pt idx="21">
                  <c:v>16.994900000000001</c:v>
                </c:pt>
                <c:pt idx="22">
                  <c:v>17.130000000000003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72-F54A-9EBC-56E13C1B5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5781632"/>
        <c:axId val="185896960"/>
      </c:barChart>
      <c:catAx>
        <c:axId val="185781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96960"/>
        <c:crosses val="autoZero"/>
        <c:auto val="1"/>
        <c:lblAlgn val="ctr"/>
        <c:lblOffset val="100"/>
        <c:noMultiLvlLbl val="0"/>
      </c:catAx>
      <c:valAx>
        <c:axId val="185896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 openings (thousands)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81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1"/>
          <c:order val="0"/>
          <c:tx>
            <c:strRef>
              <c:f>'HWHD openings'!$H$2</c:f>
              <c:strCache>
                <c:ptCount val="1"/>
                <c:pt idx="0">
                  <c:v>Postsecondary non-degree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'HWHD openings'!$F$3:$F$4</c:f>
              <c:strCache>
                <c:ptCount val="2"/>
                <c:pt idx="0">
                  <c:v>All openings</c:v>
                </c:pt>
                <c:pt idx="1">
                  <c:v>HW-HD openings</c:v>
                </c:pt>
              </c:strCache>
            </c:strRef>
          </c:cat>
          <c:val>
            <c:numRef>
              <c:f>'HWHD openings'!$H$3:$H$4</c:f>
              <c:numCache>
                <c:formatCode>0.0%</c:formatCode>
                <c:ptCount val="2"/>
                <c:pt idx="0">
                  <c:v>0.19799135003338075</c:v>
                </c:pt>
                <c:pt idx="1">
                  <c:v>0.24512538413069793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93-CD47-909D-3F6DEFCF9E4F}"/>
            </c:ext>
          </c:extLst>
        </c:ser>
        <c:ser>
          <c:idx val="2"/>
          <c:order val="1"/>
          <c:tx>
            <c:strRef>
              <c:f>'HWHD openings'!$I$2</c:f>
              <c:strCache>
                <c:ptCount val="1"/>
                <c:pt idx="0">
                  <c:v>Associate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'HWHD openings'!$F$3:$F$4</c:f>
              <c:strCache>
                <c:ptCount val="2"/>
                <c:pt idx="0">
                  <c:v>All openings</c:v>
                </c:pt>
                <c:pt idx="1">
                  <c:v>HW-HD openings</c:v>
                </c:pt>
              </c:strCache>
            </c:strRef>
          </c:cat>
          <c:val>
            <c:numRef>
              <c:f>'HWHD openings'!$I$3:$I$4</c:f>
              <c:numCache>
                <c:formatCode>0.0%</c:formatCode>
                <c:ptCount val="2"/>
                <c:pt idx="0">
                  <c:v>7.1281028205355507E-2</c:v>
                </c:pt>
                <c:pt idx="1">
                  <c:v>9.7195550212790666E-2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93-CD47-909D-3F6DEFCF9E4F}"/>
            </c:ext>
          </c:extLst>
        </c:ser>
        <c:ser>
          <c:idx val="3"/>
          <c:order val="2"/>
          <c:tx>
            <c:strRef>
              <c:f>'HWHD openings'!$J$2</c:f>
              <c:strCache>
                <c:ptCount val="1"/>
                <c:pt idx="0">
                  <c:v>Bachelor's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'HWHD openings'!$F$3:$F$4</c:f>
              <c:strCache>
                <c:ptCount val="2"/>
                <c:pt idx="0">
                  <c:v>All openings</c:v>
                </c:pt>
                <c:pt idx="1">
                  <c:v>HW-HD openings</c:v>
                </c:pt>
              </c:strCache>
            </c:strRef>
          </c:cat>
          <c:val>
            <c:numRef>
              <c:f>'HWHD openings'!$J$3:$J$4</c:f>
              <c:numCache>
                <c:formatCode>0.0%</c:formatCode>
                <c:ptCount val="2"/>
                <c:pt idx="0">
                  <c:v>0.18693451804246847</c:v>
                </c:pt>
                <c:pt idx="1">
                  <c:v>0.43946057190044979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93-CD47-909D-3F6DEFCF9E4F}"/>
            </c:ext>
          </c:extLst>
        </c:ser>
        <c:ser>
          <c:idx val="4"/>
          <c:order val="3"/>
          <c:tx>
            <c:strRef>
              <c:f>'HWHD openings'!$K$2</c:f>
              <c:strCache>
                <c:ptCount val="1"/>
                <c:pt idx="0">
                  <c:v>Advanced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'HWHD openings'!$F$3:$F$4</c:f>
              <c:strCache>
                <c:ptCount val="2"/>
                <c:pt idx="0">
                  <c:v>All openings</c:v>
                </c:pt>
                <c:pt idx="1">
                  <c:v>HW-HD openings</c:v>
                </c:pt>
              </c:strCache>
            </c:strRef>
          </c:cat>
          <c:val>
            <c:numRef>
              <c:f>'HWHD openings'!$K$3:$K$4</c:f>
              <c:numCache>
                <c:formatCode>0.0%</c:formatCode>
                <c:ptCount val="2"/>
                <c:pt idx="0">
                  <c:v>7.8814642339648869E-2</c:v>
                </c:pt>
                <c:pt idx="1">
                  <c:v>0.18748373694385717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93-CD47-909D-3F6DEFCF9E4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20219264"/>
        <c:axId val="220394624"/>
      </c:barChart>
      <c:catAx>
        <c:axId val="22021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394624"/>
        <c:crosses val="autoZero"/>
        <c:auto val="1"/>
        <c:lblAlgn val="ctr"/>
        <c:lblOffset val="100"/>
        <c:noMultiLvlLbl val="0"/>
      </c:catAx>
      <c:valAx>
        <c:axId val="220394624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of openings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crossAx val="22021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AC1656-3F0D-4B84-8348-1132A1EC2F7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57DAC3-42F7-419C-BD7E-14C24CADC262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Linked Learning Overview</a:t>
          </a:r>
        </a:p>
      </dgm:t>
    </dgm:pt>
    <dgm:pt modelId="{AAFD0076-2DD7-4EFC-A0DC-0E60B14AC799}" type="parTrans" cxnId="{9C789020-4772-4DF8-BAAC-6A81041CEA2E}">
      <dgm:prSet/>
      <dgm:spPr/>
      <dgm:t>
        <a:bodyPr/>
        <a:lstStyle/>
        <a:p>
          <a:endParaRPr lang="en-US"/>
        </a:p>
      </dgm:t>
    </dgm:pt>
    <dgm:pt modelId="{6BD915F2-3DA2-4B55-B46E-9BBB241134BF}" type="sibTrans" cxnId="{9C789020-4772-4DF8-BAAC-6A81041CEA2E}">
      <dgm:prSet/>
      <dgm:spPr/>
      <dgm:t>
        <a:bodyPr/>
        <a:lstStyle/>
        <a:p>
          <a:endParaRPr lang="en-US"/>
        </a:p>
      </dgm:t>
    </dgm:pt>
    <dgm:pt modelId="{DBAFBFE0-87B0-4CE0-A844-66C6B4005BCE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Introduce the guiding principles of a high quality College and Career Readiness program</a:t>
          </a:r>
        </a:p>
      </dgm:t>
    </dgm:pt>
    <dgm:pt modelId="{7DD20FEF-88D4-488E-BEF6-D7613FE47FE2}" type="parTrans" cxnId="{086824B5-F63B-4E04-9C0D-1A4D635774D1}">
      <dgm:prSet/>
      <dgm:spPr/>
      <dgm:t>
        <a:bodyPr/>
        <a:lstStyle/>
        <a:p>
          <a:endParaRPr lang="en-US"/>
        </a:p>
      </dgm:t>
    </dgm:pt>
    <dgm:pt modelId="{09C485F6-6CC4-4EBB-ACC5-4175161F0A37}" type="sibTrans" cxnId="{086824B5-F63B-4E04-9C0D-1A4D635774D1}">
      <dgm:prSet/>
      <dgm:spPr/>
      <dgm:t>
        <a:bodyPr/>
        <a:lstStyle/>
        <a:p>
          <a:endParaRPr lang="en-US"/>
        </a:p>
      </dgm:t>
    </dgm:pt>
    <dgm:pt modelId="{39330CAE-F545-4FCC-A332-7184F1AB7BD8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Answer any questions about the main components and concepts</a:t>
          </a:r>
        </a:p>
      </dgm:t>
    </dgm:pt>
    <dgm:pt modelId="{E473D028-F4D3-40D0-B2A3-E01DF98652F9}" type="parTrans" cxnId="{761E5A82-A6E6-40FC-AF44-78E7F8507688}">
      <dgm:prSet/>
      <dgm:spPr/>
      <dgm:t>
        <a:bodyPr/>
        <a:lstStyle/>
        <a:p>
          <a:endParaRPr lang="en-US"/>
        </a:p>
      </dgm:t>
    </dgm:pt>
    <dgm:pt modelId="{9DD598E6-323F-4AA8-AA38-5FDD9AD07143}" type="sibTrans" cxnId="{761E5A82-A6E6-40FC-AF44-78E7F8507688}">
      <dgm:prSet/>
      <dgm:spPr/>
      <dgm:t>
        <a:bodyPr/>
        <a:lstStyle/>
        <a:p>
          <a:endParaRPr lang="en-US"/>
        </a:p>
      </dgm:t>
    </dgm:pt>
    <dgm:pt modelId="{CFEEE496-B007-4CC7-89CF-2757CB47233F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Listening Campaign</a:t>
          </a:r>
        </a:p>
      </dgm:t>
    </dgm:pt>
    <dgm:pt modelId="{9CED835E-C986-4DF6-A35C-D810BE2F6D31}" type="parTrans" cxnId="{67BF8A17-466A-456C-AD17-7E823F2A3980}">
      <dgm:prSet/>
      <dgm:spPr/>
      <dgm:t>
        <a:bodyPr/>
        <a:lstStyle/>
        <a:p>
          <a:endParaRPr lang="en-US"/>
        </a:p>
      </dgm:t>
    </dgm:pt>
    <dgm:pt modelId="{875EBB20-B1D3-40C1-9248-958DBC32A652}" type="sibTrans" cxnId="{67BF8A17-466A-456C-AD17-7E823F2A3980}">
      <dgm:prSet/>
      <dgm:spPr/>
      <dgm:t>
        <a:bodyPr/>
        <a:lstStyle/>
        <a:p>
          <a:endParaRPr lang="en-US"/>
        </a:p>
      </dgm:t>
    </dgm:pt>
    <dgm:pt modelId="{E465AAF9-4A2B-40D2-A7E0-97A86BB4B4C2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Meet with all stakeholders to hear “hopes &amp; concerns”</a:t>
          </a:r>
        </a:p>
      </dgm:t>
    </dgm:pt>
    <dgm:pt modelId="{AEA893F8-1F1F-4B34-8540-305532825ACC}" type="parTrans" cxnId="{4B07A150-F990-4A5C-A930-983D7844D387}">
      <dgm:prSet/>
      <dgm:spPr/>
      <dgm:t>
        <a:bodyPr/>
        <a:lstStyle/>
        <a:p>
          <a:endParaRPr lang="en-US"/>
        </a:p>
      </dgm:t>
    </dgm:pt>
    <dgm:pt modelId="{2FFE026B-65E7-4BC8-962E-A97C612EF579}" type="sibTrans" cxnId="{4B07A150-F990-4A5C-A930-983D7844D387}">
      <dgm:prSet/>
      <dgm:spPr/>
      <dgm:t>
        <a:bodyPr/>
        <a:lstStyle/>
        <a:p>
          <a:endParaRPr lang="en-US"/>
        </a:p>
      </dgm:t>
    </dgm:pt>
    <dgm:pt modelId="{AC66EB0E-B88A-458B-9524-3E9E1D1A714A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Pathway Data Analysis </a:t>
          </a:r>
        </a:p>
      </dgm:t>
    </dgm:pt>
    <dgm:pt modelId="{9802667D-EBFF-473B-966E-98ED7EE5BB68}" type="parTrans" cxnId="{24C96213-E4AA-4950-B121-038616BFC0F4}">
      <dgm:prSet/>
      <dgm:spPr/>
      <dgm:t>
        <a:bodyPr/>
        <a:lstStyle/>
        <a:p>
          <a:endParaRPr lang="en-US"/>
        </a:p>
      </dgm:t>
    </dgm:pt>
    <dgm:pt modelId="{8AC73D09-E2D3-4D3F-B779-5E94C153B7CB}" type="sibTrans" cxnId="{24C96213-E4AA-4950-B121-038616BFC0F4}">
      <dgm:prSet/>
      <dgm:spPr/>
      <dgm:t>
        <a:bodyPr/>
        <a:lstStyle/>
        <a:p>
          <a:endParaRPr lang="en-US"/>
        </a:p>
      </dgm:t>
    </dgm:pt>
    <dgm:pt modelId="{043E9046-C29F-45B4-B9AB-E507ADA2945E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Review pathway data to understand current offerings, enrollment patterns, and geographic locations across the city</a:t>
          </a:r>
        </a:p>
      </dgm:t>
    </dgm:pt>
    <dgm:pt modelId="{F8C53B88-D0B9-432F-B00F-C1D5FE7E577A}" type="parTrans" cxnId="{942BBBEF-3DFD-425C-AB87-D0E4D1662396}">
      <dgm:prSet/>
      <dgm:spPr/>
      <dgm:t>
        <a:bodyPr/>
        <a:lstStyle/>
        <a:p>
          <a:endParaRPr lang="en-US"/>
        </a:p>
      </dgm:t>
    </dgm:pt>
    <dgm:pt modelId="{B377BAEE-815D-4E13-8EA7-8896D70E0EF0}" type="sibTrans" cxnId="{942BBBEF-3DFD-425C-AB87-D0E4D1662396}">
      <dgm:prSet/>
      <dgm:spPr/>
      <dgm:t>
        <a:bodyPr/>
        <a:lstStyle/>
        <a:p>
          <a:endParaRPr lang="en-US"/>
        </a:p>
      </dgm:t>
    </dgm:pt>
    <dgm:pt modelId="{E4283B69-241C-4B1B-8CA7-A52044D9FA5F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Review pathway data to understand recent changes in offerings</a:t>
          </a:r>
        </a:p>
      </dgm:t>
    </dgm:pt>
    <dgm:pt modelId="{92057EB5-D723-4C51-911E-5AC9019F3083}" type="parTrans" cxnId="{691D9517-76A3-4B28-B51C-D36475BDC12D}">
      <dgm:prSet/>
      <dgm:spPr/>
      <dgm:t>
        <a:bodyPr/>
        <a:lstStyle/>
        <a:p>
          <a:endParaRPr lang="en-US"/>
        </a:p>
      </dgm:t>
    </dgm:pt>
    <dgm:pt modelId="{6E3ACBBB-407D-43BA-A11E-5025F8E4CA53}" type="sibTrans" cxnId="{691D9517-76A3-4B28-B51C-D36475BDC12D}">
      <dgm:prSet/>
      <dgm:spPr/>
      <dgm:t>
        <a:bodyPr/>
        <a:lstStyle/>
        <a:p>
          <a:endParaRPr lang="en-US"/>
        </a:p>
      </dgm:t>
    </dgm:pt>
    <dgm:pt modelId="{819206B4-1A01-4791-94EA-99A773515929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Remaining Groups: core content teachers, parent &amp; student community representatives, Facilities Department</a:t>
          </a:r>
        </a:p>
      </dgm:t>
    </dgm:pt>
    <dgm:pt modelId="{11033F73-686E-4EC9-8F9D-325DB8E33F5D}" type="parTrans" cxnId="{F4EF7A53-FE1A-4A58-8E65-EDFF5BA68596}">
      <dgm:prSet/>
      <dgm:spPr/>
      <dgm:t>
        <a:bodyPr/>
        <a:lstStyle/>
        <a:p>
          <a:endParaRPr lang="en-US"/>
        </a:p>
      </dgm:t>
    </dgm:pt>
    <dgm:pt modelId="{AA801358-B06F-4704-AC4E-28034EBEBC80}" type="sibTrans" cxnId="{F4EF7A53-FE1A-4A58-8E65-EDFF5BA68596}">
      <dgm:prSet/>
      <dgm:spPr/>
      <dgm:t>
        <a:bodyPr/>
        <a:lstStyle/>
        <a:p>
          <a:endParaRPr lang="en-US"/>
        </a:p>
      </dgm:t>
    </dgm:pt>
    <dgm:pt modelId="{2B82FC9A-8D34-404C-957C-734522307F69}" type="pres">
      <dgm:prSet presAssocID="{73AC1656-3F0D-4B84-8348-1132A1EC2F7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B32C4D-CBE4-4A8E-B7F5-3685AB0B7E62}" type="pres">
      <dgm:prSet presAssocID="{6657DAC3-42F7-419C-BD7E-14C24CADC262}" presName="composite" presStyleCnt="0"/>
      <dgm:spPr/>
    </dgm:pt>
    <dgm:pt modelId="{6D423E68-F37A-498C-92FF-9756503A2C3F}" type="pres">
      <dgm:prSet presAssocID="{6657DAC3-42F7-419C-BD7E-14C24CADC26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190E6-78CE-428E-9CF4-F9A6B583ED86}" type="pres">
      <dgm:prSet presAssocID="{6657DAC3-42F7-419C-BD7E-14C24CADC26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22AD48-CD13-4129-B5B3-0B8D75D30C55}" type="pres">
      <dgm:prSet presAssocID="{6BD915F2-3DA2-4B55-B46E-9BBB241134BF}" presName="sp" presStyleCnt="0"/>
      <dgm:spPr/>
    </dgm:pt>
    <dgm:pt modelId="{E312C8DF-2CD0-4A35-B0A1-9AA1F61B0880}" type="pres">
      <dgm:prSet presAssocID="{CFEEE496-B007-4CC7-89CF-2757CB47233F}" presName="composite" presStyleCnt="0"/>
      <dgm:spPr/>
    </dgm:pt>
    <dgm:pt modelId="{0C0568FA-D5B6-4108-80BE-EAA884A8969E}" type="pres">
      <dgm:prSet presAssocID="{CFEEE496-B007-4CC7-89CF-2757CB47233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18344-6441-49A0-90A2-1D3AAA0AF11C}" type="pres">
      <dgm:prSet presAssocID="{CFEEE496-B007-4CC7-89CF-2757CB47233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958A4-CB2E-4410-9E2C-452DEF21B9CD}" type="pres">
      <dgm:prSet presAssocID="{875EBB20-B1D3-40C1-9248-958DBC32A652}" presName="sp" presStyleCnt="0"/>
      <dgm:spPr/>
    </dgm:pt>
    <dgm:pt modelId="{FF376392-133D-4091-B2A4-8D685DB727C6}" type="pres">
      <dgm:prSet presAssocID="{AC66EB0E-B88A-458B-9524-3E9E1D1A714A}" presName="composite" presStyleCnt="0"/>
      <dgm:spPr/>
    </dgm:pt>
    <dgm:pt modelId="{F4699CF0-6325-4A79-BE83-8D5C1EF7B3DB}" type="pres">
      <dgm:prSet presAssocID="{AC66EB0E-B88A-458B-9524-3E9E1D1A714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5AF3A-EAE7-4E83-B6C5-6FB969E65A30}" type="pres">
      <dgm:prSet presAssocID="{AC66EB0E-B88A-458B-9524-3E9E1D1A714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6F1314-2AF6-4D1B-B2C2-1EEA0236C6D1}" type="presOf" srcId="{E4283B69-241C-4B1B-8CA7-A52044D9FA5F}" destId="{A2D5AF3A-EAE7-4E83-B6C5-6FB969E65A30}" srcOrd="0" destOrd="1" presId="urn:microsoft.com/office/officeart/2005/8/layout/chevron2"/>
    <dgm:cxn modelId="{A352CD8C-06D9-4E57-91D9-0A7DD08C2C35}" type="presOf" srcId="{CFEEE496-B007-4CC7-89CF-2757CB47233F}" destId="{0C0568FA-D5B6-4108-80BE-EAA884A8969E}" srcOrd="0" destOrd="0" presId="urn:microsoft.com/office/officeart/2005/8/layout/chevron2"/>
    <dgm:cxn modelId="{C3BD4436-B7D4-4972-B727-205337F73912}" type="presOf" srcId="{819206B4-1A01-4791-94EA-99A773515929}" destId="{F6218344-6441-49A0-90A2-1D3AAA0AF11C}" srcOrd="0" destOrd="1" presId="urn:microsoft.com/office/officeart/2005/8/layout/chevron2"/>
    <dgm:cxn modelId="{67BF8A17-466A-456C-AD17-7E823F2A3980}" srcId="{73AC1656-3F0D-4B84-8348-1132A1EC2F7E}" destId="{CFEEE496-B007-4CC7-89CF-2757CB47233F}" srcOrd="1" destOrd="0" parTransId="{9CED835E-C986-4DF6-A35C-D810BE2F6D31}" sibTransId="{875EBB20-B1D3-40C1-9248-958DBC32A652}"/>
    <dgm:cxn modelId="{086824B5-F63B-4E04-9C0D-1A4D635774D1}" srcId="{6657DAC3-42F7-419C-BD7E-14C24CADC262}" destId="{DBAFBFE0-87B0-4CE0-A844-66C6B4005BCE}" srcOrd="0" destOrd="0" parTransId="{7DD20FEF-88D4-488E-BEF6-D7613FE47FE2}" sibTransId="{09C485F6-6CC4-4EBB-ACC5-4175161F0A37}"/>
    <dgm:cxn modelId="{691D9517-76A3-4B28-B51C-D36475BDC12D}" srcId="{AC66EB0E-B88A-458B-9524-3E9E1D1A714A}" destId="{E4283B69-241C-4B1B-8CA7-A52044D9FA5F}" srcOrd="1" destOrd="0" parTransId="{92057EB5-D723-4C51-911E-5AC9019F3083}" sibTransId="{6E3ACBBB-407D-43BA-A11E-5025F8E4CA53}"/>
    <dgm:cxn modelId="{4B07A150-F990-4A5C-A930-983D7844D387}" srcId="{CFEEE496-B007-4CC7-89CF-2757CB47233F}" destId="{E465AAF9-4A2B-40D2-A7E0-97A86BB4B4C2}" srcOrd="0" destOrd="0" parTransId="{AEA893F8-1F1F-4B34-8540-305532825ACC}" sibTransId="{2FFE026B-65E7-4BC8-962E-A97C612EF579}"/>
    <dgm:cxn modelId="{64EA672D-4E9F-4033-ADC1-95E6FC8C5DBC}" type="presOf" srcId="{DBAFBFE0-87B0-4CE0-A844-66C6B4005BCE}" destId="{5BA190E6-78CE-428E-9CF4-F9A6B583ED86}" srcOrd="0" destOrd="0" presId="urn:microsoft.com/office/officeart/2005/8/layout/chevron2"/>
    <dgm:cxn modelId="{380DBEDE-1A95-4EB6-8488-AD5AC77A709F}" type="presOf" srcId="{6657DAC3-42F7-419C-BD7E-14C24CADC262}" destId="{6D423E68-F37A-498C-92FF-9756503A2C3F}" srcOrd="0" destOrd="0" presId="urn:microsoft.com/office/officeart/2005/8/layout/chevron2"/>
    <dgm:cxn modelId="{C3E7CEC1-449E-46CC-BF98-7CD2745B5B70}" type="presOf" srcId="{39330CAE-F545-4FCC-A332-7184F1AB7BD8}" destId="{5BA190E6-78CE-428E-9CF4-F9A6B583ED86}" srcOrd="0" destOrd="1" presId="urn:microsoft.com/office/officeart/2005/8/layout/chevron2"/>
    <dgm:cxn modelId="{24C96213-E4AA-4950-B121-038616BFC0F4}" srcId="{73AC1656-3F0D-4B84-8348-1132A1EC2F7E}" destId="{AC66EB0E-B88A-458B-9524-3E9E1D1A714A}" srcOrd="2" destOrd="0" parTransId="{9802667D-EBFF-473B-966E-98ED7EE5BB68}" sibTransId="{8AC73D09-E2D3-4D3F-B779-5E94C153B7CB}"/>
    <dgm:cxn modelId="{942BBBEF-3DFD-425C-AB87-D0E4D1662396}" srcId="{AC66EB0E-B88A-458B-9524-3E9E1D1A714A}" destId="{043E9046-C29F-45B4-B9AB-E507ADA2945E}" srcOrd="0" destOrd="0" parTransId="{F8C53B88-D0B9-432F-B00F-C1D5FE7E577A}" sibTransId="{B377BAEE-815D-4E13-8EA7-8896D70E0EF0}"/>
    <dgm:cxn modelId="{F0B4F15C-73CD-4281-AD0D-CA4E1607C35C}" type="presOf" srcId="{73AC1656-3F0D-4B84-8348-1132A1EC2F7E}" destId="{2B82FC9A-8D34-404C-957C-734522307F69}" srcOrd="0" destOrd="0" presId="urn:microsoft.com/office/officeart/2005/8/layout/chevron2"/>
    <dgm:cxn modelId="{9C789020-4772-4DF8-BAAC-6A81041CEA2E}" srcId="{73AC1656-3F0D-4B84-8348-1132A1EC2F7E}" destId="{6657DAC3-42F7-419C-BD7E-14C24CADC262}" srcOrd="0" destOrd="0" parTransId="{AAFD0076-2DD7-4EFC-A0DC-0E60B14AC799}" sibTransId="{6BD915F2-3DA2-4B55-B46E-9BBB241134BF}"/>
    <dgm:cxn modelId="{688C612C-4386-4B45-AC5F-76C566AF6E57}" type="presOf" srcId="{E465AAF9-4A2B-40D2-A7E0-97A86BB4B4C2}" destId="{F6218344-6441-49A0-90A2-1D3AAA0AF11C}" srcOrd="0" destOrd="0" presId="urn:microsoft.com/office/officeart/2005/8/layout/chevron2"/>
    <dgm:cxn modelId="{F8F4FEE4-83F0-4DD4-BB5B-739771F37F89}" type="presOf" srcId="{AC66EB0E-B88A-458B-9524-3E9E1D1A714A}" destId="{F4699CF0-6325-4A79-BE83-8D5C1EF7B3DB}" srcOrd="0" destOrd="0" presId="urn:microsoft.com/office/officeart/2005/8/layout/chevron2"/>
    <dgm:cxn modelId="{BC2CA979-9FDC-4B1D-825A-B813E684268F}" type="presOf" srcId="{043E9046-C29F-45B4-B9AB-E507ADA2945E}" destId="{A2D5AF3A-EAE7-4E83-B6C5-6FB969E65A30}" srcOrd="0" destOrd="0" presId="urn:microsoft.com/office/officeart/2005/8/layout/chevron2"/>
    <dgm:cxn modelId="{F4EF7A53-FE1A-4A58-8E65-EDFF5BA68596}" srcId="{CFEEE496-B007-4CC7-89CF-2757CB47233F}" destId="{819206B4-1A01-4791-94EA-99A773515929}" srcOrd="1" destOrd="0" parTransId="{11033F73-686E-4EC9-8F9D-325DB8E33F5D}" sibTransId="{AA801358-B06F-4704-AC4E-28034EBEBC80}"/>
    <dgm:cxn modelId="{761E5A82-A6E6-40FC-AF44-78E7F8507688}" srcId="{6657DAC3-42F7-419C-BD7E-14C24CADC262}" destId="{39330CAE-F545-4FCC-A332-7184F1AB7BD8}" srcOrd="1" destOrd="0" parTransId="{E473D028-F4D3-40D0-B2A3-E01DF98652F9}" sibTransId="{9DD598E6-323F-4AA8-AA38-5FDD9AD07143}"/>
    <dgm:cxn modelId="{E7316D35-39E0-4F3E-B663-552BCF82358B}" type="presParOf" srcId="{2B82FC9A-8D34-404C-957C-734522307F69}" destId="{CEB32C4D-CBE4-4A8E-B7F5-3685AB0B7E62}" srcOrd="0" destOrd="0" presId="urn:microsoft.com/office/officeart/2005/8/layout/chevron2"/>
    <dgm:cxn modelId="{9F321737-112C-45F5-A10B-C65E85A55CE8}" type="presParOf" srcId="{CEB32C4D-CBE4-4A8E-B7F5-3685AB0B7E62}" destId="{6D423E68-F37A-498C-92FF-9756503A2C3F}" srcOrd="0" destOrd="0" presId="urn:microsoft.com/office/officeart/2005/8/layout/chevron2"/>
    <dgm:cxn modelId="{F8CEB52B-33A8-4FB5-9F0C-0FA717E8CA6D}" type="presParOf" srcId="{CEB32C4D-CBE4-4A8E-B7F5-3685AB0B7E62}" destId="{5BA190E6-78CE-428E-9CF4-F9A6B583ED86}" srcOrd="1" destOrd="0" presId="urn:microsoft.com/office/officeart/2005/8/layout/chevron2"/>
    <dgm:cxn modelId="{428853C6-A3B4-4313-B3A4-C33B6262666C}" type="presParOf" srcId="{2B82FC9A-8D34-404C-957C-734522307F69}" destId="{7922AD48-CD13-4129-B5B3-0B8D75D30C55}" srcOrd="1" destOrd="0" presId="urn:microsoft.com/office/officeart/2005/8/layout/chevron2"/>
    <dgm:cxn modelId="{AE08BDC0-ED5C-4B11-BF4C-FA344946E42C}" type="presParOf" srcId="{2B82FC9A-8D34-404C-957C-734522307F69}" destId="{E312C8DF-2CD0-4A35-B0A1-9AA1F61B0880}" srcOrd="2" destOrd="0" presId="urn:microsoft.com/office/officeart/2005/8/layout/chevron2"/>
    <dgm:cxn modelId="{4E9FF238-B3AD-4749-B6E4-BD77CD401901}" type="presParOf" srcId="{E312C8DF-2CD0-4A35-B0A1-9AA1F61B0880}" destId="{0C0568FA-D5B6-4108-80BE-EAA884A8969E}" srcOrd="0" destOrd="0" presId="urn:microsoft.com/office/officeart/2005/8/layout/chevron2"/>
    <dgm:cxn modelId="{B716EB57-ACCB-47A2-BD91-ABE5818E57BD}" type="presParOf" srcId="{E312C8DF-2CD0-4A35-B0A1-9AA1F61B0880}" destId="{F6218344-6441-49A0-90A2-1D3AAA0AF11C}" srcOrd="1" destOrd="0" presId="urn:microsoft.com/office/officeart/2005/8/layout/chevron2"/>
    <dgm:cxn modelId="{BF579802-D7F1-42AE-9848-644C8BDB9F0E}" type="presParOf" srcId="{2B82FC9A-8D34-404C-957C-734522307F69}" destId="{B83958A4-CB2E-4410-9E2C-452DEF21B9CD}" srcOrd="3" destOrd="0" presId="urn:microsoft.com/office/officeart/2005/8/layout/chevron2"/>
    <dgm:cxn modelId="{511DC2DD-6385-4275-83E7-989B72F1673C}" type="presParOf" srcId="{2B82FC9A-8D34-404C-957C-734522307F69}" destId="{FF376392-133D-4091-B2A4-8D685DB727C6}" srcOrd="4" destOrd="0" presId="urn:microsoft.com/office/officeart/2005/8/layout/chevron2"/>
    <dgm:cxn modelId="{1A13CD2A-1D80-469B-813A-32730ED2603B}" type="presParOf" srcId="{FF376392-133D-4091-B2A4-8D685DB727C6}" destId="{F4699CF0-6325-4A79-BE83-8D5C1EF7B3DB}" srcOrd="0" destOrd="0" presId="urn:microsoft.com/office/officeart/2005/8/layout/chevron2"/>
    <dgm:cxn modelId="{04DB9D9E-A4A0-4814-9492-13F085A19C77}" type="presParOf" srcId="{FF376392-133D-4091-B2A4-8D685DB727C6}" destId="{A2D5AF3A-EAE7-4E83-B6C5-6FB969E65A3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AC1656-3F0D-4B84-8348-1132A1EC2F7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57DAC3-42F7-419C-BD7E-14C24CADC262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Labor Market Analysis</a:t>
          </a:r>
        </a:p>
      </dgm:t>
    </dgm:pt>
    <dgm:pt modelId="{AAFD0076-2DD7-4EFC-A0DC-0E60B14AC799}" type="parTrans" cxnId="{9C789020-4772-4DF8-BAAC-6A81041CEA2E}">
      <dgm:prSet/>
      <dgm:spPr/>
      <dgm:t>
        <a:bodyPr/>
        <a:lstStyle/>
        <a:p>
          <a:endParaRPr lang="en-US"/>
        </a:p>
      </dgm:t>
    </dgm:pt>
    <dgm:pt modelId="{6BD915F2-3DA2-4B55-B46E-9BBB241134BF}" type="sibTrans" cxnId="{9C789020-4772-4DF8-BAAC-6A81041CEA2E}">
      <dgm:prSet/>
      <dgm:spPr/>
      <dgm:t>
        <a:bodyPr/>
        <a:lstStyle/>
        <a:p>
          <a:endParaRPr lang="en-US"/>
        </a:p>
      </dgm:t>
    </dgm:pt>
    <dgm:pt modelId="{DBAFBFE0-87B0-4CE0-A844-66C6B4005BCE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Review preliminary local, state and national labor </a:t>
          </a: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market data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D20FEF-88D4-488E-BEF6-D7613FE47FE2}" type="parTrans" cxnId="{086824B5-F63B-4E04-9C0D-1A4D635774D1}">
      <dgm:prSet/>
      <dgm:spPr/>
      <dgm:t>
        <a:bodyPr/>
        <a:lstStyle/>
        <a:p>
          <a:endParaRPr lang="en-US"/>
        </a:p>
      </dgm:t>
    </dgm:pt>
    <dgm:pt modelId="{09C485F6-6CC4-4EBB-ACC5-4175161F0A37}" type="sibTrans" cxnId="{086824B5-F63B-4E04-9C0D-1A4D635774D1}">
      <dgm:prSet/>
      <dgm:spPr/>
      <dgm:t>
        <a:bodyPr/>
        <a:lstStyle/>
        <a:p>
          <a:endParaRPr lang="en-US"/>
        </a:p>
      </dgm:t>
    </dgm:pt>
    <dgm:pt modelId="{CFEEE496-B007-4CC7-89CF-2757CB47233F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Determine</a:t>
          </a:r>
          <a:r>
            <a:rPr lang="en-US" baseline="0" dirty="0">
              <a:latin typeface="Calibri" panose="020F0502020204030204" pitchFamily="34" charset="0"/>
              <a:cs typeface="Calibri" panose="020F0502020204030204" pitchFamily="34" charset="0"/>
            </a:rPr>
            <a:t> Project Leadership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ED835E-C986-4DF6-A35C-D810BE2F6D31}" type="parTrans" cxnId="{67BF8A17-466A-456C-AD17-7E823F2A3980}">
      <dgm:prSet/>
      <dgm:spPr/>
      <dgm:t>
        <a:bodyPr/>
        <a:lstStyle/>
        <a:p>
          <a:endParaRPr lang="en-US"/>
        </a:p>
      </dgm:t>
    </dgm:pt>
    <dgm:pt modelId="{875EBB20-B1D3-40C1-9248-958DBC32A652}" type="sibTrans" cxnId="{67BF8A17-466A-456C-AD17-7E823F2A3980}">
      <dgm:prSet/>
      <dgm:spPr/>
      <dgm:t>
        <a:bodyPr/>
        <a:lstStyle/>
        <a:p>
          <a:endParaRPr lang="en-US"/>
        </a:p>
      </dgm:t>
    </dgm:pt>
    <dgm:pt modelId="{E465AAF9-4A2B-40D2-A7E0-97A86BB4B4C2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Identify leadership team and leadership roles for the work</a:t>
          </a:r>
        </a:p>
      </dgm:t>
    </dgm:pt>
    <dgm:pt modelId="{AEA893F8-1F1F-4B34-8540-305532825ACC}" type="parTrans" cxnId="{4B07A150-F990-4A5C-A930-983D7844D387}">
      <dgm:prSet/>
      <dgm:spPr/>
      <dgm:t>
        <a:bodyPr/>
        <a:lstStyle/>
        <a:p>
          <a:endParaRPr lang="en-US"/>
        </a:p>
      </dgm:t>
    </dgm:pt>
    <dgm:pt modelId="{2FFE026B-65E7-4BC8-962E-A97C612EF579}" type="sibTrans" cxnId="{4B07A150-F990-4A5C-A930-983D7844D387}">
      <dgm:prSet/>
      <dgm:spPr/>
      <dgm:t>
        <a:bodyPr/>
        <a:lstStyle/>
        <a:p>
          <a:endParaRPr lang="en-US"/>
        </a:p>
      </dgm:t>
    </dgm:pt>
    <dgm:pt modelId="{AC66EB0E-B88A-458B-9524-3E9E1D1A714A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Needs and Capacity Assessment </a:t>
          </a:r>
        </a:p>
      </dgm:t>
    </dgm:pt>
    <dgm:pt modelId="{9802667D-EBFF-473B-966E-98ED7EE5BB68}" type="parTrans" cxnId="{24C96213-E4AA-4950-B121-038616BFC0F4}">
      <dgm:prSet/>
      <dgm:spPr/>
      <dgm:t>
        <a:bodyPr/>
        <a:lstStyle/>
        <a:p>
          <a:endParaRPr lang="en-US"/>
        </a:p>
      </dgm:t>
    </dgm:pt>
    <dgm:pt modelId="{8AC73D09-E2D3-4D3F-B779-5E94C153B7CB}" type="sibTrans" cxnId="{24C96213-E4AA-4950-B121-038616BFC0F4}">
      <dgm:prSet/>
      <dgm:spPr/>
      <dgm:t>
        <a:bodyPr/>
        <a:lstStyle/>
        <a:p>
          <a:endParaRPr lang="en-US"/>
        </a:p>
      </dgm:t>
    </dgm:pt>
    <dgm:pt modelId="{043E9046-C29F-45B4-B9AB-E507ADA2945E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Identify appropriate team to review district critical conditions and draft an aligned action plan </a:t>
          </a:r>
        </a:p>
      </dgm:t>
    </dgm:pt>
    <dgm:pt modelId="{F8C53B88-D0B9-432F-B00F-C1D5FE7E577A}" type="parTrans" cxnId="{942BBBEF-3DFD-425C-AB87-D0E4D1662396}">
      <dgm:prSet/>
      <dgm:spPr/>
      <dgm:t>
        <a:bodyPr/>
        <a:lstStyle/>
        <a:p>
          <a:endParaRPr lang="en-US"/>
        </a:p>
      </dgm:t>
    </dgm:pt>
    <dgm:pt modelId="{B377BAEE-815D-4E13-8EA7-8896D70E0EF0}" type="sibTrans" cxnId="{942BBBEF-3DFD-425C-AB87-D0E4D1662396}">
      <dgm:prSet/>
      <dgm:spPr/>
      <dgm:t>
        <a:bodyPr/>
        <a:lstStyle/>
        <a:p>
          <a:endParaRPr lang="en-US"/>
        </a:p>
      </dgm:t>
    </dgm:pt>
    <dgm:pt modelId="{E4283B69-241C-4B1B-8CA7-A52044D9FA5F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Remaining steps: Identify appropriate sites to review pathway essential elements and draft an aligned action plan</a:t>
          </a:r>
        </a:p>
      </dgm:t>
    </dgm:pt>
    <dgm:pt modelId="{92057EB5-D723-4C51-911E-5AC9019F3083}" type="parTrans" cxnId="{691D9517-76A3-4B28-B51C-D36475BDC12D}">
      <dgm:prSet/>
      <dgm:spPr/>
      <dgm:t>
        <a:bodyPr/>
        <a:lstStyle/>
        <a:p>
          <a:endParaRPr lang="en-US"/>
        </a:p>
      </dgm:t>
    </dgm:pt>
    <dgm:pt modelId="{6E3ACBBB-407D-43BA-A11E-5025F8E4CA53}" type="sibTrans" cxnId="{691D9517-76A3-4B28-B51C-D36475BDC12D}">
      <dgm:prSet/>
      <dgm:spPr/>
      <dgm:t>
        <a:bodyPr/>
        <a:lstStyle/>
        <a:p>
          <a:endParaRPr lang="en-US"/>
        </a:p>
      </dgm:t>
    </dgm:pt>
    <dgm:pt modelId="{EDE5817D-356D-49D4-8CD7-7BBB3DDE5914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Remaining steps: Determine stakeholder advisory group for the work and calendar meetings </a:t>
          </a:r>
        </a:p>
      </dgm:t>
    </dgm:pt>
    <dgm:pt modelId="{9B59A337-B58F-411F-A1C3-B5E478676770}" type="parTrans" cxnId="{5A6A4485-ED75-457D-B1ED-AE27E46193F6}">
      <dgm:prSet/>
      <dgm:spPr/>
      <dgm:t>
        <a:bodyPr/>
        <a:lstStyle/>
        <a:p>
          <a:endParaRPr lang="en-US"/>
        </a:p>
      </dgm:t>
    </dgm:pt>
    <dgm:pt modelId="{705908C5-6A4E-489F-BA98-3790F9754F8A}" type="sibTrans" cxnId="{5A6A4485-ED75-457D-B1ED-AE27E46193F6}">
      <dgm:prSet/>
      <dgm:spPr/>
      <dgm:t>
        <a:bodyPr/>
        <a:lstStyle/>
        <a:p>
          <a:endParaRPr lang="en-US"/>
        </a:p>
      </dgm:t>
    </dgm:pt>
    <dgm:pt modelId="{02696875-B243-426D-81BE-BD1624D319FE}">
      <dgm:prSet phldrT="[Text]"/>
      <dgm:spPr/>
      <dgm:t>
        <a:bodyPr/>
        <a:lstStyle/>
        <a:p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E420A9-F019-45C3-82E6-57F10DC060AF}" type="parTrans" cxnId="{6186223F-E621-4C41-9C57-6179404BD541}">
      <dgm:prSet/>
      <dgm:spPr/>
      <dgm:t>
        <a:bodyPr/>
        <a:lstStyle/>
        <a:p>
          <a:endParaRPr lang="en-US"/>
        </a:p>
      </dgm:t>
    </dgm:pt>
    <dgm:pt modelId="{13A00DE1-5D70-4C18-BD5E-D23F0ACAB945}" type="sibTrans" cxnId="{6186223F-E621-4C41-9C57-6179404BD541}">
      <dgm:prSet/>
      <dgm:spPr/>
      <dgm:t>
        <a:bodyPr/>
        <a:lstStyle/>
        <a:p>
          <a:endParaRPr lang="en-US"/>
        </a:p>
      </dgm:t>
    </dgm:pt>
    <dgm:pt modelId="{44334964-B3DB-4DE5-87AA-4F78342349B6}">
      <dgm:prSet phldrT="[Text]"/>
      <dgm:spPr/>
      <dgm:t>
        <a:bodyPr/>
        <a:lstStyle/>
        <a:p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8B7834-AEE8-42BD-BDFF-AB4F4302E53B}" type="sibTrans" cxnId="{E0DEB4F6-3FAE-40FF-8E9F-00E4034137A4}">
      <dgm:prSet/>
      <dgm:spPr/>
      <dgm:t>
        <a:bodyPr/>
        <a:lstStyle/>
        <a:p>
          <a:endParaRPr lang="en-US"/>
        </a:p>
      </dgm:t>
    </dgm:pt>
    <dgm:pt modelId="{2F406733-0A14-4370-9154-6EE99B9EFD02}" type="parTrans" cxnId="{E0DEB4F6-3FAE-40FF-8E9F-00E4034137A4}">
      <dgm:prSet/>
      <dgm:spPr/>
      <dgm:t>
        <a:bodyPr/>
        <a:lstStyle/>
        <a:p>
          <a:endParaRPr lang="en-US"/>
        </a:p>
      </dgm:t>
    </dgm:pt>
    <dgm:pt modelId="{565C6143-554F-4B7D-9874-6FC665D84E31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Remaining steps: Determine local industry </a:t>
          </a:r>
          <a:r>
            <a:rPr lang="en-US" dirty="0" smtClean="0">
              <a:latin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labor market trend areas and assess current pathways aligned with trends.</a:t>
          </a:r>
        </a:p>
      </dgm:t>
    </dgm:pt>
    <dgm:pt modelId="{9C6317A3-A60B-43F6-B65A-0E37CA5D8867}" type="sibTrans" cxnId="{3B27739A-E14E-498E-961E-4159CBC9727D}">
      <dgm:prSet/>
      <dgm:spPr/>
      <dgm:t>
        <a:bodyPr/>
        <a:lstStyle/>
        <a:p>
          <a:endParaRPr lang="en-US"/>
        </a:p>
      </dgm:t>
    </dgm:pt>
    <dgm:pt modelId="{F97F4D87-488D-46CC-8333-7C234B252232}" type="parTrans" cxnId="{3B27739A-E14E-498E-961E-4159CBC9727D}">
      <dgm:prSet/>
      <dgm:spPr/>
      <dgm:t>
        <a:bodyPr/>
        <a:lstStyle/>
        <a:p>
          <a:endParaRPr lang="en-US"/>
        </a:p>
      </dgm:t>
    </dgm:pt>
    <dgm:pt modelId="{2B82FC9A-8D34-404C-957C-734522307F69}" type="pres">
      <dgm:prSet presAssocID="{73AC1656-3F0D-4B84-8348-1132A1EC2F7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B32C4D-CBE4-4A8E-B7F5-3685AB0B7E62}" type="pres">
      <dgm:prSet presAssocID="{6657DAC3-42F7-419C-BD7E-14C24CADC262}" presName="composite" presStyleCnt="0"/>
      <dgm:spPr/>
    </dgm:pt>
    <dgm:pt modelId="{6D423E68-F37A-498C-92FF-9756503A2C3F}" type="pres">
      <dgm:prSet presAssocID="{6657DAC3-42F7-419C-BD7E-14C24CADC26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190E6-78CE-428E-9CF4-F9A6B583ED86}" type="pres">
      <dgm:prSet presAssocID="{6657DAC3-42F7-419C-BD7E-14C24CADC26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22AD48-CD13-4129-B5B3-0B8D75D30C55}" type="pres">
      <dgm:prSet presAssocID="{6BD915F2-3DA2-4B55-B46E-9BBB241134BF}" presName="sp" presStyleCnt="0"/>
      <dgm:spPr/>
    </dgm:pt>
    <dgm:pt modelId="{E312C8DF-2CD0-4A35-B0A1-9AA1F61B0880}" type="pres">
      <dgm:prSet presAssocID="{CFEEE496-B007-4CC7-89CF-2757CB47233F}" presName="composite" presStyleCnt="0"/>
      <dgm:spPr/>
    </dgm:pt>
    <dgm:pt modelId="{0C0568FA-D5B6-4108-80BE-EAA884A8969E}" type="pres">
      <dgm:prSet presAssocID="{CFEEE496-B007-4CC7-89CF-2757CB47233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18344-6441-49A0-90A2-1D3AAA0AF11C}" type="pres">
      <dgm:prSet presAssocID="{CFEEE496-B007-4CC7-89CF-2757CB47233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958A4-CB2E-4410-9E2C-452DEF21B9CD}" type="pres">
      <dgm:prSet presAssocID="{875EBB20-B1D3-40C1-9248-958DBC32A652}" presName="sp" presStyleCnt="0"/>
      <dgm:spPr/>
    </dgm:pt>
    <dgm:pt modelId="{FF376392-133D-4091-B2A4-8D685DB727C6}" type="pres">
      <dgm:prSet presAssocID="{AC66EB0E-B88A-458B-9524-3E9E1D1A714A}" presName="composite" presStyleCnt="0"/>
      <dgm:spPr/>
    </dgm:pt>
    <dgm:pt modelId="{F4699CF0-6325-4A79-BE83-8D5C1EF7B3DB}" type="pres">
      <dgm:prSet presAssocID="{AC66EB0E-B88A-458B-9524-3E9E1D1A714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5AF3A-EAE7-4E83-B6C5-6FB969E65A30}" type="pres">
      <dgm:prSet presAssocID="{AC66EB0E-B88A-458B-9524-3E9E1D1A714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6D0F73-C241-4F43-9F5E-7DDD7F7A62BA}" type="presOf" srcId="{DBAFBFE0-87B0-4CE0-A844-66C6B4005BCE}" destId="{5BA190E6-78CE-428E-9CF4-F9A6B583ED86}" srcOrd="0" destOrd="0" presId="urn:microsoft.com/office/officeart/2005/8/layout/chevron2"/>
    <dgm:cxn modelId="{3C9DFE10-4DB7-47B3-8C55-5ACABA2DE3CA}" type="presOf" srcId="{AC66EB0E-B88A-458B-9524-3E9E1D1A714A}" destId="{F4699CF0-6325-4A79-BE83-8D5C1EF7B3DB}" srcOrd="0" destOrd="0" presId="urn:microsoft.com/office/officeart/2005/8/layout/chevron2"/>
    <dgm:cxn modelId="{5A6A4485-ED75-457D-B1ED-AE27E46193F6}" srcId="{CFEEE496-B007-4CC7-89CF-2757CB47233F}" destId="{EDE5817D-356D-49D4-8CD7-7BBB3DDE5914}" srcOrd="2" destOrd="0" parTransId="{9B59A337-B58F-411F-A1C3-B5E478676770}" sibTransId="{705908C5-6A4E-489F-BA98-3790F9754F8A}"/>
    <dgm:cxn modelId="{4B07A150-F990-4A5C-A930-983D7844D387}" srcId="{CFEEE496-B007-4CC7-89CF-2757CB47233F}" destId="{E465AAF9-4A2B-40D2-A7E0-97A86BB4B4C2}" srcOrd="0" destOrd="0" parTransId="{AEA893F8-1F1F-4B34-8540-305532825ACC}" sibTransId="{2FFE026B-65E7-4BC8-962E-A97C612EF579}"/>
    <dgm:cxn modelId="{267B6FFC-D2EC-48D1-A3E1-EE19B69D9209}" type="presOf" srcId="{44334964-B3DB-4DE5-87AA-4F78342349B6}" destId="{5BA190E6-78CE-428E-9CF4-F9A6B583ED86}" srcOrd="0" destOrd="1" presId="urn:microsoft.com/office/officeart/2005/8/layout/chevron2"/>
    <dgm:cxn modelId="{9C789020-4772-4DF8-BAAC-6A81041CEA2E}" srcId="{73AC1656-3F0D-4B84-8348-1132A1EC2F7E}" destId="{6657DAC3-42F7-419C-BD7E-14C24CADC262}" srcOrd="0" destOrd="0" parTransId="{AAFD0076-2DD7-4EFC-A0DC-0E60B14AC799}" sibTransId="{6BD915F2-3DA2-4B55-B46E-9BBB241134BF}"/>
    <dgm:cxn modelId="{C567E62C-11A9-4CF2-8151-E780208A58B6}" type="presOf" srcId="{E4283B69-241C-4B1B-8CA7-A52044D9FA5F}" destId="{A2D5AF3A-EAE7-4E83-B6C5-6FB969E65A30}" srcOrd="0" destOrd="1" presId="urn:microsoft.com/office/officeart/2005/8/layout/chevron2"/>
    <dgm:cxn modelId="{79AD161F-AA85-43F8-B878-2B7B40CBB2A7}" type="presOf" srcId="{565C6143-554F-4B7D-9874-6FC665D84E31}" destId="{5BA190E6-78CE-428E-9CF4-F9A6B583ED86}" srcOrd="0" destOrd="2" presId="urn:microsoft.com/office/officeart/2005/8/layout/chevron2"/>
    <dgm:cxn modelId="{0E806116-E5DF-40B4-A591-0B8EC3CDE42E}" type="presOf" srcId="{EDE5817D-356D-49D4-8CD7-7BBB3DDE5914}" destId="{F6218344-6441-49A0-90A2-1D3AAA0AF11C}" srcOrd="0" destOrd="2" presId="urn:microsoft.com/office/officeart/2005/8/layout/chevron2"/>
    <dgm:cxn modelId="{6186223F-E621-4C41-9C57-6179404BD541}" srcId="{CFEEE496-B007-4CC7-89CF-2757CB47233F}" destId="{02696875-B243-426D-81BE-BD1624D319FE}" srcOrd="1" destOrd="0" parTransId="{73E420A9-F019-45C3-82E6-57F10DC060AF}" sibTransId="{13A00DE1-5D70-4C18-BD5E-D23F0ACAB945}"/>
    <dgm:cxn modelId="{942BBBEF-3DFD-425C-AB87-D0E4D1662396}" srcId="{AC66EB0E-B88A-458B-9524-3E9E1D1A714A}" destId="{043E9046-C29F-45B4-B9AB-E507ADA2945E}" srcOrd="0" destOrd="0" parTransId="{F8C53B88-D0B9-432F-B00F-C1D5FE7E577A}" sibTransId="{B377BAEE-815D-4E13-8EA7-8896D70E0EF0}"/>
    <dgm:cxn modelId="{E0DEB4F6-3FAE-40FF-8E9F-00E4034137A4}" srcId="{6657DAC3-42F7-419C-BD7E-14C24CADC262}" destId="{44334964-B3DB-4DE5-87AA-4F78342349B6}" srcOrd="1" destOrd="0" parTransId="{2F406733-0A14-4370-9154-6EE99B9EFD02}" sibTransId="{D18B7834-AEE8-42BD-BDFF-AB4F4302E53B}"/>
    <dgm:cxn modelId="{6F85A5E8-C416-4919-B53A-55348024F847}" type="presOf" srcId="{E465AAF9-4A2B-40D2-A7E0-97A86BB4B4C2}" destId="{F6218344-6441-49A0-90A2-1D3AAA0AF11C}" srcOrd="0" destOrd="0" presId="urn:microsoft.com/office/officeart/2005/8/layout/chevron2"/>
    <dgm:cxn modelId="{086824B5-F63B-4E04-9C0D-1A4D635774D1}" srcId="{6657DAC3-42F7-419C-BD7E-14C24CADC262}" destId="{DBAFBFE0-87B0-4CE0-A844-66C6B4005BCE}" srcOrd="0" destOrd="0" parTransId="{7DD20FEF-88D4-488E-BEF6-D7613FE47FE2}" sibTransId="{09C485F6-6CC4-4EBB-ACC5-4175161F0A37}"/>
    <dgm:cxn modelId="{67BF8A17-466A-456C-AD17-7E823F2A3980}" srcId="{73AC1656-3F0D-4B84-8348-1132A1EC2F7E}" destId="{CFEEE496-B007-4CC7-89CF-2757CB47233F}" srcOrd="1" destOrd="0" parTransId="{9CED835E-C986-4DF6-A35C-D810BE2F6D31}" sibTransId="{875EBB20-B1D3-40C1-9248-958DBC32A652}"/>
    <dgm:cxn modelId="{691D9517-76A3-4B28-B51C-D36475BDC12D}" srcId="{AC66EB0E-B88A-458B-9524-3E9E1D1A714A}" destId="{E4283B69-241C-4B1B-8CA7-A52044D9FA5F}" srcOrd="1" destOrd="0" parTransId="{92057EB5-D723-4C51-911E-5AC9019F3083}" sibTransId="{6E3ACBBB-407D-43BA-A11E-5025F8E4CA53}"/>
    <dgm:cxn modelId="{F9EA7828-05D0-4A5C-9397-54CA7074643B}" type="presOf" srcId="{6657DAC3-42F7-419C-BD7E-14C24CADC262}" destId="{6D423E68-F37A-498C-92FF-9756503A2C3F}" srcOrd="0" destOrd="0" presId="urn:microsoft.com/office/officeart/2005/8/layout/chevron2"/>
    <dgm:cxn modelId="{DB83265B-F973-429E-B3B0-13AE9CF493D3}" type="presOf" srcId="{73AC1656-3F0D-4B84-8348-1132A1EC2F7E}" destId="{2B82FC9A-8D34-404C-957C-734522307F69}" srcOrd="0" destOrd="0" presId="urn:microsoft.com/office/officeart/2005/8/layout/chevron2"/>
    <dgm:cxn modelId="{3B27739A-E14E-498E-961E-4159CBC9727D}" srcId="{6657DAC3-42F7-419C-BD7E-14C24CADC262}" destId="{565C6143-554F-4B7D-9874-6FC665D84E31}" srcOrd="2" destOrd="0" parTransId="{F97F4D87-488D-46CC-8333-7C234B252232}" sibTransId="{9C6317A3-A60B-43F6-B65A-0E37CA5D8867}"/>
    <dgm:cxn modelId="{24C96213-E4AA-4950-B121-038616BFC0F4}" srcId="{73AC1656-3F0D-4B84-8348-1132A1EC2F7E}" destId="{AC66EB0E-B88A-458B-9524-3E9E1D1A714A}" srcOrd="2" destOrd="0" parTransId="{9802667D-EBFF-473B-966E-98ED7EE5BB68}" sibTransId="{8AC73D09-E2D3-4D3F-B779-5E94C153B7CB}"/>
    <dgm:cxn modelId="{BAC75E92-CE48-4563-98B0-FC203B720D3E}" type="presOf" srcId="{043E9046-C29F-45B4-B9AB-E507ADA2945E}" destId="{A2D5AF3A-EAE7-4E83-B6C5-6FB969E65A30}" srcOrd="0" destOrd="0" presId="urn:microsoft.com/office/officeart/2005/8/layout/chevron2"/>
    <dgm:cxn modelId="{6D3557E5-9B4D-4FD5-9E1E-38A4DB4E640D}" type="presOf" srcId="{CFEEE496-B007-4CC7-89CF-2757CB47233F}" destId="{0C0568FA-D5B6-4108-80BE-EAA884A8969E}" srcOrd="0" destOrd="0" presId="urn:microsoft.com/office/officeart/2005/8/layout/chevron2"/>
    <dgm:cxn modelId="{2E17FC04-A089-492F-A55D-A4DD88CB485F}" type="presOf" srcId="{02696875-B243-426D-81BE-BD1624D319FE}" destId="{F6218344-6441-49A0-90A2-1D3AAA0AF11C}" srcOrd="0" destOrd="1" presId="urn:microsoft.com/office/officeart/2005/8/layout/chevron2"/>
    <dgm:cxn modelId="{3A70B419-0588-46B8-BFFC-210187FC1C44}" type="presParOf" srcId="{2B82FC9A-8D34-404C-957C-734522307F69}" destId="{CEB32C4D-CBE4-4A8E-B7F5-3685AB0B7E62}" srcOrd="0" destOrd="0" presId="urn:microsoft.com/office/officeart/2005/8/layout/chevron2"/>
    <dgm:cxn modelId="{9A50CB39-1574-4157-9730-7930DB75B25E}" type="presParOf" srcId="{CEB32C4D-CBE4-4A8E-B7F5-3685AB0B7E62}" destId="{6D423E68-F37A-498C-92FF-9756503A2C3F}" srcOrd="0" destOrd="0" presId="urn:microsoft.com/office/officeart/2005/8/layout/chevron2"/>
    <dgm:cxn modelId="{7DFBCEEF-ACA0-4A48-B4D0-44D85E243259}" type="presParOf" srcId="{CEB32C4D-CBE4-4A8E-B7F5-3685AB0B7E62}" destId="{5BA190E6-78CE-428E-9CF4-F9A6B583ED86}" srcOrd="1" destOrd="0" presId="urn:microsoft.com/office/officeart/2005/8/layout/chevron2"/>
    <dgm:cxn modelId="{54E1E6C3-A512-4AA6-AF7B-99D55DA8F5A0}" type="presParOf" srcId="{2B82FC9A-8D34-404C-957C-734522307F69}" destId="{7922AD48-CD13-4129-B5B3-0B8D75D30C55}" srcOrd="1" destOrd="0" presId="urn:microsoft.com/office/officeart/2005/8/layout/chevron2"/>
    <dgm:cxn modelId="{4CC46D46-7A89-48C3-B88D-6A7E163748F1}" type="presParOf" srcId="{2B82FC9A-8D34-404C-957C-734522307F69}" destId="{E312C8DF-2CD0-4A35-B0A1-9AA1F61B0880}" srcOrd="2" destOrd="0" presId="urn:microsoft.com/office/officeart/2005/8/layout/chevron2"/>
    <dgm:cxn modelId="{32202D10-BD87-4754-A3DE-ABBB8D1A3F7A}" type="presParOf" srcId="{E312C8DF-2CD0-4A35-B0A1-9AA1F61B0880}" destId="{0C0568FA-D5B6-4108-80BE-EAA884A8969E}" srcOrd="0" destOrd="0" presId="urn:microsoft.com/office/officeart/2005/8/layout/chevron2"/>
    <dgm:cxn modelId="{AE1284BA-1D2C-4478-88AB-DD9CC6A120DD}" type="presParOf" srcId="{E312C8DF-2CD0-4A35-B0A1-9AA1F61B0880}" destId="{F6218344-6441-49A0-90A2-1D3AAA0AF11C}" srcOrd="1" destOrd="0" presId="urn:microsoft.com/office/officeart/2005/8/layout/chevron2"/>
    <dgm:cxn modelId="{2EB2428E-E810-47FA-83F2-632C70DC6B71}" type="presParOf" srcId="{2B82FC9A-8D34-404C-957C-734522307F69}" destId="{B83958A4-CB2E-4410-9E2C-452DEF21B9CD}" srcOrd="3" destOrd="0" presId="urn:microsoft.com/office/officeart/2005/8/layout/chevron2"/>
    <dgm:cxn modelId="{838EAADE-A3E2-4036-A936-EF5A837CCCB9}" type="presParOf" srcId="{2B82FC9A-8D34-404C-957C-734522307F69}" destId="{FF376392-133D-4091-B2A4-8D685DB727C6}" srcOrd="4" destOrd="0" presId="urn:microsoft.com/office/officeart/2005/8/layout/chevron2"/>
    <dgm:cxn modelId="{0B2FF357-DCD2-45F5-AFEA-313BD75AF8F5}" type="presParOf" srcId="{FF376392-133D-4091-B2A4-8D685DB727C6}" destId="{F4699CF0-6325-4A79-BE83-8D5C1EF7B3DB}" srcOrd="0" destOrd="0" presId="urn:microsoft.com/office/officeart/2005/8/layout/chevron2"/>
    <dgm:cxn modelId="{40C1A6FC-FF1C-4053-BE54-A3520E9B03DB}" type="presParOf" srcId="{FF376392-133D-4091-B2A4-8D685DB727C6}" destId="{A2D5AF3A-EAE7-4E83-B6C5-6FB969E65A3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AC1656-3F0D-4B84-8348-1132A1EC2F7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57DAC3-42F7-419C-BD7E-14C24CADC262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Facilitate Advisory Council </a:t>
          </a:r>
        </a:p>
      </dgm:t>
    </dgm:pt>
    <dgm:pt modelId="{AAFD0076-2DD7-4EFC-A0DC-0E60B14AC799}" type="parTrans" cxnId="{9C789020-4772-4DF8-BAAC-6A81041CEA2E}">
      <dgm:prSet/>
      <dgm:spPr/>
      <dgm:t>
        <a:bodyPr/>
        <a:lstStyle/>
        <a:p>
          <a:endParaRPr lang="en-US"/>
        </a:p>
      </dgm:t>
    </dgm:pt>
    <dgm:pt modelId="{6BD915F2-3DA2-4B55-B46E-9BBB241134BF}" type="sibTrans" cxnId="{9C789020-4772-4DF8-BAAC-6A81041CEA2E}">
      <dgm:prSet/>
      <dgm:spPr/>
      <dgm:t>
        <a:bodyPr/>
        <a:lstStyle/>
        <a:p>
          <a:endParaRPr lang="en-US"/>
        </a:p>
      </dgm:t>
    </dgm:pt>
    <dgm:pt modelId="{DBAFBFE0-87B0-4CE0-A844-66C6B4005BCE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Remaining Steps: Convene advisory council to review data and articulate recommendations</a:t>
          </a:r>
        </a:p>
      </dgm:t>
    </dgm:pt>
    <dgm:pt modelId="{7DD20FEF-88D4-488E-BEF6-D7613FE47FE2}" type="parTrans" cxnId="{086824B5-F63B-4E04-9C0D-1A4D635774D1}">
      <dgm:prSet/>
      <dgm:spPr/>
      <dgm:t>
        <a:bodyPr/>
        <a:lstStyle/>
        <a:p>
          <a:endParaRPr lang="en-US"/>
        </a:p>
      </dgm:t>
    </dgm:pt>
    <dgm:pt modelId="{09C485F6-6CC4-4EBB-ACC5-4175161F0A37}" type="sibTrans" cxnId="{086824B5-F63B-4E04-9C0D-1A4D635774D1}">
      <dgm:prSet/>
      <dgm:spPr/>
      <dgm:t>
        <a:bodyPr/>
        <a:lstStyle/>
        <a:p>
          <a:endParaRPr lang="en-US"/>
        </a:p>
      </dgm:t>
    </dgm:pt>
    <dgm:pt modelId="{39330CAE-F545-4FCC-A332-7184F1AB7BD8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Remaining Steps: Review master plan drafts and provide recommendations </a:t>
          </a:r>
        </a:p>
      </dgm:t>
    </dgm:pt>
    <dgm:pt modelId="{E473D028-F4D3-40D0-B2A3-E01DF98652F9}" type="parTrans" cxnId="{761E5A82-A6E6-40FC-AF44-78E7F8507688}">
      <dgm:prSet/>
      <dgm:spPr/>
      <dgm:t>
        <a:bodyPr/>
        <a:lstStyle/>
        <a:p>
          <a:endParaRPr lang="en-US"/>
        </a:p>
      </dgm:t>
    </dgm:pt>
    <dgm:pt modelId="{9DD598E6-323F-4AA8-AA38-5FDD9AD07143}" type="sibTrans" cxnId="{761E5A82-A6E6-40FC-AF44-78E7F8507688}">
      <dgm:prSet/>
      <dgm:spPr/>
      <dgm:t>
        <a:bodyPr/>
        <a:lstStyle/>
        <a:p>
          <a:endParaRPr lang="en-US"/>
        </a:p>
      </dgm:t>
    </dgm:pt>
    <dgm:pt modelId="{CFEEE496-B007-4CC7-89CF-2757CB47233F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Draft Guiding Plans</a:t>
          </a:r>
        </a:p>
      </dgm:t>
    </dgm:pt>
    <dgm:pt modelId="{9CED835E-C986-4DF6-A35C-D810BE2F6D31}" type="parTrans" cxnId="{67BF8A17-466A-456C-AD17-7E823F2A3980}">
      <dgm:prSet/>
      <dgm:spPr/>
      <dgm:t>
        <a:bodyPr/>
        <a:lstStyle/>
        <a:p>
          <a:endParaRPr lang="en-US"/>
        </a:p>
      </dgm:t>
    </dgm:pt>
    <dgm:pt modelId="{875EBB20-B1D3-40C1-9248-958DBC32A652}" type="sibTrans" cxnId="{67BF8A17-466A-456C-AD17-7E823F2A3980}">
      <dgm:prSet/>
      <dgm:spPr/>
      <dgm:t>
        <a:bodyPr/>
        <a:lstStyle/>
        <a:p>
          <a:endParaRPr lang="en-US"/>
        </a:p>
      </dgm:t>
    </dgm:pt>
    <dgm:pt modelId="{E465AAF9-4A2B-40D2-A7E0-97A86BB4B4C2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Remaining Steps: Review final data collections, needs &amp; capacity assessments </a:t>
          </a:r>
        </a:p>
      </dgm:t>
    </dgm:pt>
    <dgm:pt modelId="{AEA893F8-1F1F-4B34-8540-305532825ACC}" type="parTrans" cxnId="{4B07A150-F990-4A5C-A930-983D7844D387}">
      <dgm:prSet/>
      <dgm:spPr/>
      <dgm:t>
        <a:bodyPr/>
        <a:lstStyle/>
        <a:p>
          <a:endParaRPr lang="en-US"/>
        </a:p>
      </dgm:t>
    </dgm:pt>
    <dgm:pt modelId="{2FFE026B-65E7-4BC8-962E-A97C612EF579}" type="sibTrans" cxnId="{4B07A150-F990-4A5C-A930-983D7844D387}">
      <dgm:prSet/>
      <dgm:spPr/>
      <dgm:t>
        <a:bodyPr/>
        <a:lstStyle/>
        <a:p>
          <a:endParaRPr lang="en-US"/>
        </a:p>
      </dgm:t>
    </dgm:pt>
    <dgm:pt modelId="{C277001A-4D3E-4140-ACD6-037801B0811F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Remaining Steps: Draft final master plan and implementation plan </a:t>
          </a:r>
        </a:p>
      </dgm:t>
    </dgm:pt>
    <dgm:pt modelId="{6F154728-E623-4420-A5A7-CDB5DE8291BF}" type="parTrans" cxnId="{3B0F9F80-D8F0-4FE6-B951-69E3CD0E1717}">
      <dgm:prSet/>
      <dgm:spPr/>
      <dgm:t>
        <a:bodyPr/>
        <a:lstStyle/>
        <a:p>
          <a:endParaRPr lang="en-US"/>
        </a:p>
      </dgm:t>
    </dgm:pt>
    <dgm:pt modelId="{1FEB585F-5CBF-4E97-BA71-64C976BC5D40}" type="sibTrans" cxnId="{3B0F9F80-D8F0-4FE6-B951-69E3CD0E1717}">
      <dgm:prSet/>
      <dgm:spPr/>
      <dgm:t>
        <a:bodyPr/>
        <a:lstStyle/>
        <a:p>
          <a:endParaRPr lang="en-US"/>
        </a:p>
      </dgm:t>
    </dgm:pt>
    <dgm:pt modelId="{2B82FC9A-8D34-404C-957C-734522307F69}" type="pres">
      <dgm:prSet presAssocID="{73AC1656-3F0D-4B84-8348-1132A1EC2F7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B32C4D-CBE4-4A8E-B7F5-3685AB0B7E62}" type="pres">
      <dgm:prSet presAssocID="{6657DAC3-42F7-419C-BD7E-14C24CADC262}" presName="composite" presStyleCnt="0"/>
      <dgm:spPr/>
    </dgm:pt>
    <dgm:pt modelId="{6D423E68-F37A-498C-92FF-9756503A2C3F}" type="pres">
      <dgm:prSet presAssocID="{6657DAC3-42F7-419C-BD7E-14C24CADC26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190E6-78CE-428E-9CF4-F9A6B583ED86}" type="pres">
      <dgm:prSet presAssocID="{6657DAC3-42F7-419C-BD7E-14C24CADC262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22AD48-CD13-4129-B5B3-0B8D75D30C55}" type="pres">
      <dgm:prSet presAssocID="{6BD915F2-3DA2-4B55-B46E-9BBB241134BF}" presName="sp" presStyleCnt="0"/>
      <dgm:spPr/>
    </dgm:pt>
    <dgm:pt modelId="{E312C8DF-2CD0-4A35-B0A1-9AA1F61B0880}" type="pres">
      <dgm:prSet presAssocID="{CFEEE496-B007-4CC7-89CF-2757CB47233F}" presName="composite" presStyleCnt="0"/>
      <dgm:spPr/>
    </dgm:pt>
    <dgm:pt modelId="{0C0568FA-D5B6-4108-80BE-EAA884A8969E}" type="pres">
      <dgm:prSet presAssocID="{CFEEE496-B007-4CC7-89CF-2757CB47233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18344-6441-49A0-90A2-1D3AAA0AF11C}" type="pres">
      <dgm:prSet presAssocID="{CFEEE496-B007-4CC7-89CF-2757CB47233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0F9F80-D8F0-4FE6-B951-69E3CD0E1717}" srcId="{CFEEE496-B007-4CC7-89CF-2757CB47233F}" destId="{C277001A-4D3E-4140-ACD6-037801B0811F}" srcOrd="1" destOrd="0" parTransId="{6F154728-E623-4420-A5A7-CDB5DE8291BF}" sibTransId="{1FEB585F-5CBF-4E97-BA71-64C976BC5D40}"/>
    <dgm:cxn modelId="{E0CBBC19-7D70-43F8-806F-354B6E3C66F2}" type="presOf" srcId="{6657DAC3-42F7-419C-BD7E-14C24CADC262}" destId="{6D423E68-F37A-498C-92FF-9756503A2C3F}" srcOrd="0" destOrd="0" presId="urn:microsoft.com/office/officeart/2005/8/layout/chevron2"/>
    <dgm:cxn modelId="{4B07A150-F990-4A5C-A930-983D7844D387}" srcId="{CFEEE496-B007-4CC7-89CF-2757CB47233F}" destId="{E465AAF9-4A2B-40D2-A7E0-97A86BB4B4C2}" srcOrd="0" destOrd="0" parTransId="{AEA893F8-1F1F-4B34-8540-305532825ACC}" sibTransId="{2FFE026B-65E7-4BC8-962E-A97C612EF579}"/>
    <dgm:cxn modelId="{7E8E87C5-FF30-4F6C-ADD5-F3E9AB83DC83}" type="presOf" srcId="{DBAFBFE0-87B0-4CE0-A844-66C6B4005BCE}" destId="{5BA190E6-78CE-428E-9CF4-F9A6B583ED86}" srcOrd="0" destOrd="0" presId="urn:microsoft.com/office/officeart/2005/8/layout/chevron2"/>
    <dgm:cxn modelId="{9C789020-4772-4DF8-BAAC-6A81041CEA2E}" srcId="{73AC1656-3F0D-4B84-8348-1132A1EC2F7E}" destId="{6657DAC3-42F7-419C-BD7E-14C24CADC262}" srcOrd="0" destOrd="0" parTransId="{AAFD0076-2DD7-4EFC-A0DC-0E60B14AC799}" sibTransId="{6BD915F2-3DA2-4B55-B46E-9BBB241134BF}"/>
    <dgm:cxn modelId="{E4B20ECC-CEF4-409A-8E3F-7EAA275A2A40}" type="presOf" srcId="{E465AAF9-4A2B-40D2-A7E0-97A86BB4B4C2}" destId="{F6218344-6441-49A0-90A2-1D3AAA0AF11C}" srcOrd="0" destOrd="0" presId="urn:microsoft.com/office/officeart/2005/8/layout/chevron2"/>
    <dgm:cxn modelId="{2E27A984-8C59-400E-8996-3E0F0404C334}" type="presOf" srcId="{CFEEE496-B007-4CC7-89CF-2757CB47233F}" destId="{0C0568FA-D5B6-4108-80BE-EAA884A8969E}" srcOrd="0" destOrd="0" presId="urn:microsoft.com/office/officeart/2005/8/layout/chevron2"/>
    <dgm:cxn modelId="{6A7A4D37-2D29-47D5-AFA1-DE34CD1B16C8}" type="presOf" srcId="{C277001A-4D3E-4140-ACD6-037801B0811F}" destId="{F6218344-6441-49A0-90A2-1D3AAA0AF11C}" srcOrd="0" destOrd="1" presId="urn:microsoft.com/office/officeart/2005/8/layout/chevron2"/>
    <dgm:cxn modelId="{7A2ED098-D10C-4887-8BB8-A0739A998D67}" type="presOf" srcId="{73AC1656-3F0D-4B84-8348-1132A1EC2F7E}" destId="{2B82FC9A-8D34-404C-957C-734522307F69}" srcOrd="0" destOrd="0" presId="urn:microsoft.com/office/officeart/2005/8/layout/chevron2"/>
    <dgm:cxn modelId="{055D7361-13E0-467C-8280-5763BE1215E8}" type="presOf" srcId="{39330CAE-F545-4FCC-A332-7184F1AB7BD8}" destId="{5BA190E6-78CE-428E-9CF4-F9A6B583ED86}" srcOrd="0" destOrd="1" presId="urn:microsoft.com/office/officeart/2005/8/layout/chevron2"/>
    <dgm:cxn modelId="{761E5A82-A6E6-40FC-AF44-78E7F8507688}" srcId="{6657DAC3-42F7-419C-BD7E-14C24CADC262}" destId="{39330CAE-F545-4FCC-A332-7184F1AB7BD8}" srcOrd="1" destOrd="0" parTransId="{E473D028-F4D3-40D0-B2A3-E01DF98652F9}" sibTransId="{9DD598E6-323F-4AA8-AA38-5FDD9AD07143}"/>
    <dgm:cxn modelId="{086824B5-F63B-4E04-9C0D-1A4D635774D1}" srcId="{6657DAC3-42F7-419C-BD7E-14C24CADC262}" destId="{DBAFBFE0-87B0-4CE0-A844-66C6B4005BCE}" srcOrd="0" destOrd="0" parTransId="{7DD20FEF-88D4-488E-BEF6-D7613FE47FE2}" sibTransId="{09C485F6-6CC4-4EBB-ACC5-4175161F0A37}"/>
    <dgm:cxn modelId="{67BF8A17-466A-456C-AD17-7E823F2A3980}" srcId="{73AC1656-3F0D-4B84-8348-1132A1EC2F7E}" destId="{CFEEE496-B007-4CC7-89CF-2757CB47233F}" srcOrd="1" destOrd="0" parTransId="{9CED835E-C986-4DF6-A35C-D810BE2F6D31}" sibTransId="{875EBB20-B1D3-40C1-9248-958DBC32A652}"/>
    <dgm:cxn modelId="{2AC4EA75-E8F1-4CFE-9AD8-14F831403778}" type="presParOf" srcId="{2B82FC9A-8D34-404C-957C-734522307F69}" destId="{CEB32C4D-CBE4-4A8E-B7F5-3685AB0B7E62}" srcOrd="0" destOrd="0" presId="urn:microsoft.com/office/officeart/2005/8/layout/chevron2"/>
    <dgm:cxn modelId="{1F186B19-38EF-4FC6-94DD-351F95C2F899}" type="presParOf" srcId="{CEB32C4D-CBE4-4A8E-B7F5-3685AB0B7E62}" destId="{6D423E68-F37A-498C-92FF-9756503A2C3F}" srcOrd="0" destOrd="0" presId="urn:microsoft.com/office/officeart/2005/8/layout/chevron2"/>
    <dgm:cxn modelId="{F73F3ABD-1E28-4413-9A0A-69F2CDED9024}" type="presParOf" srcId="{CEB32C4D-CBE4-4A8E-B7F5-3685AB0B7E62}" destId="{5BA190E6-78CE-428E-9CF4-F9A6B583ED86}" srcOrd="1" destOrd="0" presId="urn:microsoft.com/office/officeart/2005/8/layout/chevron2"/>
    <dgm:cxn modelId="{22C109D6-AB54-4F9A-A744-C4EBA8F3B67E}" type="presParOf" srcId="{2B82FC9A-8D34-404C-957C-734522307F69}" destId="{7922AD48-CD13-4129-B5B3-0B8D75D30C55}" srcOrd="1" destOrd="0" presId="urn:microsoft.com/office/officeart/2005/8/layout/chevron2"/>
    <dgm:cxn modelId="{9BD53E4F-D1DE-4321-B198-F5427A68733B}" type="presParOf" srcId="{2B82FC9A-8D34-404C-957C-734522307F69}" destId="{E312C8DF-2CD0-4A35-B0A1-9AA1F61B0880}" srcOrd="2" destOrd="0" presId="urn:microsoft.com/office/officeart/2005/8/layout/chevron2"/>
    <dgm:cxn modelId="{82D23248-4594-4015-ACF3-2DE7517F3F01}" type="presParOf" srcId="{E312C8DF-2CD0-4A35-B0A1-9AA1F61B0880}" destId="{0C0568FA-D5B6-4108-80BE-EAA884A8969E}" srcOrd="0" destOrd="0" presId="urn:microsoft.com/office/officeart/2005/8/layout/chevron2"/>
    <dgm:cxn modelId="{FFF9DAC3-029E-437F-9C33-9A1BE664A834}" type="presParOf" srcId="{E312C8DF-2CD0-4A35-B0A1-9AA1F61B0880}" destId="{F6218344-6441-49A0-90A2-1D3AAA0AF11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424E21-2BF2-4DDC-ABE0-4FF6F531D878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6CDC039-CFBA-4D65-8925-7A1ABE1F64E9}" type="pres">
      <dgm:prSet presAssocID="{7E424E21-2BF2-4DDC-ABE0-4FF6F531D878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EA3E6420-5EE3-489D-B5CC-9119E2404590}" type="presOf" srcId="{7E424E21-2BF2-4DDC-ABE0-4FF6F531D878}" destId="{86CDC039-CFBA-4D65-8925-7A1ABE1F64E9}" srcOrd="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364483-594E-4AA1-B7E8-7D321452751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10FFA2-3420-4EC4-9004-1D8A2ACF59A2}">
      <dgm:prSet phldrT="[Text]"/>
      <dgm:spPr/>
      <dgm:t>
        <a:bodyPr/>
        <a:lstStyle/>
        <a:p>
          <a:pPr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n-US" b="1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Inclusive &amp; collaborative problem solvers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83B4D76-F36F-4D38-A348-9C9A83D94532}" type="parTrans" cxnId="{0047CB14-0671-4657-A09A-70847EB8C407}">
      <dgm:prSet/>
      <dgm:spPr/>
      <dgm:t>
        <a:bodyPr/>
        <a:lstStyle/>
        <a:p>
          <a:endParaRPr lang="en-US"/>
        </a:p>
      </dgm:t>
    </dgm:pt>
    <dgm:pt modelId="{D7732ACB-99B6-42C8-A2E9-0ADD63176A99}" type="sibTrans" cxnId="{0047CB14-0671-4657-A09A-70847EB8C407}">
      <dgm:prSet/>
      <dgm:spPr/>
      <dgm:t>
        <a:bodyPr/>
        <a:lstStyle/>
        <a:p>
          <a:endParaRPr lang="en-US"/>
        </a:p>
      </dgm:t>
    </dgm:pt>
    <dgm:pt modelId="{BA365205-D634-4850-B8EA-4821424E0B2D}">
      <dgm:prSet phldrT="[Text]"/>
      <dgm:spPr/>
      <dgm:t>
        <a:bodyPr/>
        <a:lstStyle/>
        <a:p>
          <a:pPr rtl="0"/>
          <a:r>
            <a:rPr lang="en-US" b="1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rPr>
            <a:t>Inquisitive critical thinkers with deep core knowledge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E55F3F-462B-497C-8230-8C39D1D9471C}" type="parTrans" cxnId="{9EBA62F3-1D90-49DB-A738-BA1B77A787D6}">
      <dgm:prSet/>
      <dgm:spPr/>
      <dgm:t>
        <a:bodyPr/>
        <a:lstStyle/>
        <a:p>
          <a:endParaRPr lang="en-US"/>
        </a:p>
      </dgm:t>
    </dgm:pt>
    <dgm:pt modelId="{360F74E0-25AF-4287-AB50-29CD88C52DAA}" type="sibTrans" cxnId="{9EBA62F3-1D90-49DB-A738-BA1B77A787D6}">
      <dgm:prSet/>
      <dgm:spPr/>
      <dgm:t>
        <a:bodyPr/>
        <a:lstStyle/>
        <a:p>
          <a:endParaRPr lang="en-US"/>
        </a:p>
      </dgm:t>
    </dgm:pt>
    <dgm:pt modelId="{8BC0EE14-FF5E-45C9-918D-1DDCE093C847}">
      <dgm:prSet phldrT="[Text]"/>
      <dgm:spPr/>
      <dgm:t>
        <a:bodyPr/>
        <a:lstStyle/>
        <a:p>
          <a:pPr rtl="0"/>
          <a:r>
            <a:rPr lang="en-US" b="1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Resilient &amp; adaptable lifelong learners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D129F6-9208-4616-B1B4-2C250022114F}" type="parTrans" cxnId="{5561E88C-21BD-4EFC-8358-F7C502241059}">
      <dgm:prSet/>
      <dgm:spPr/>
      <dgm:t>
        <a:bodyPr/>
        <a:lstStyle/>
        <a:p>
          <a:endParaRPr lang="en-US"/>
        </a:p>
      </dgm:t>
    </dgm:pt>
    <dgm:pt modelId="{3AF85157-3EFF-49DB-9CC4-3D5F733E891F}" type="sibTrans" cxnId="{5561E88C-21BD-4EFC-8358-F7C502241059}">
      <dgm:prSet/>
      <dgm:spPr/>
      <dgm:t>
        <a:bodyPr/>
        <a:lstStyle/>
        <a:p>
          <a:endParaRPr lang="en-US"/>
        </a:p>
      </dgm:t>
    </dgm:pt>
    <dgm:pt modelId="{AEAB0B96-5A34-4CE1-83E7-42F0611FF150}">
      <dgm:prSet phldrT="[Text]"/>
      <dgm:spPr/>
      <dgm:t>
        <a:bodyPr/>
        <a:lstStyle/>
        <a:p>
          <a:pPr rtl="0"/>
          <a:r>
            <a:rPr lang="en-US" b="1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Transformative racial equity leaders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57A490-F798-4009-B467-7C97830B643E}" type="parTrans" cxnId="{67C57B41-D64E-40E9-ABF4-52E436307AB4}">
      <dgm:prSet/>
      <dgm:spPr/>
      <dgm:t>
        <a:bodyPr/>
        <a:lstStyle/>
        <a:p>
          <a:endParaRPr lang="en-US"/>
        </a:p>
      </dgm:t>
    </dgm:pt>
    <dgm:pt modelId="{3D35DB16-E925-47E3-BE99-C36D30F3B4A8}" type="sibTrans" cxnId="{67C57B41-D64E-40E9-ABF4-52E436307AB4}">
      <dgm:prSet/>
      <dgm:spPr/>
      <dgm:t>
        <a:bodyPr/>
        <a:lstStyle/>
        <a:p>
          <a:endParaRPr lang="en-US"/>
        </a:p>
      </dgm:t>
    </dgm:pt>
    <dgm:pt modelId="{60D77E05-6676-4B32-9839-CD0ACF41BE03}">
      <dgm:prSet phldrT="[Text]"/>
      <dgm:spPr/>
      <dgm:t>
        <a:bodyPr/>
        <a:lstStyle/>
        <a:p>
          <a:pPr rtl="0"/>
          <a:r>
            <a:rPr lang="en-US" b="1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Optimistic future-oriented graduates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8D590-1CFB-4787-BAAA-BA9E03478710}" type="parTrans" cxnId="{89E368A1-9E52-4032-88DF-81CA09AAC86D}">
      <dgm:prSet/>
      <dgm:spPr/>
      <dgm:t>
        <a:bodyPr/>
        <a:lstStyle/>
        <a:p>
          <a:endParaRPr lang="en-US"/>
        </a:p>
      </dgm:t>
    </dgm:pt>
    <dgm:pt modelId="{D3C76329-4399-4DF4-861B-02CC4211A35D}" type="sibTrans" cxnId="{89E368A1-9E52-4032-88DF-81CA09AAC86D}">
      <dgm:prSet/>
      <dgm:spPr/>
      <dgm:t>
        <a:bodyPr/>
        <a:lstStyle/>
        <a:p>
          <a:endParaRPr lang="en-US"/>
        </a:p>
      </dgm:t>
    </dgm:pt>
    <dgm:pt modelId="{5B189587-0EBC-48BB-A204-94F622F1DDAA}" type="pres">
      <dgm:prSet presAssocID="{FA364483-594E-4AA1-B7E8-7D321452751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FAE531-701D-4981-8CFE-AEFB5827AB29}" type="pres">
      <dgm:prSet presAssocID="{4B10FFA2-3420-4EC4-9004-1D8A2ACF59A2}" presName="node" presStyleLbl="node1" presStyleIdx="0" presStyleCnt="5" custScaleY="131551" custLinFactNeighborX="-3971" custLinFactNeighborY="-15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32BB79-0983-42EC-BCA1-A750B77FF9DC}" type="pres">
      <dgm:prSet presAssocID="{D7732ACB-99B6-42C8-A2E9-0ADD63176A99}" presName="sibTrans" presStyleCnt="0"/>
      <dgm:spPr/>
    </dgm:pt>
    <dgm:pt modelId="{BD26D0AF-8533-4708-B3B3-EAEF66AF095F}" type="pres">
      <dgm:prSet presAssocID="{BA365205-D634-4850-B8EA-4821424E0B2D}" presName="node" presStyleLbl="node1" presStyleIdx="1" presStyleCnt="5" custScaleY="131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E151E-7792-418A-B382-4EBF8B69C73F}" type="pres">
      <dgm:prSet presAssocID="{360F74E0-25AF-4287-AB50-29CD88C52DAA}" presName="sibTrans" presStyleCnt="0"/>
      <dgm:spPr/>
    </dgm:pt>
    <dgm:pt modelId="{FFB35BDD-8B22-41DF-A813-893195F64014}" type="pres">
      <dgm:prSet presAssocID="{8BC0EE14-FF5E-45C9-918D-1DDCE093C847}" presName="node" presStyleLbl="node1" presStyleIdx="2" presStyleCnt="5" custScaleY="127243" custLinFactNeighborX="-3666" custLinFactNeighborY="-7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5022F3-79AC-4EB9-B8F3-FAA62DA9ACFA}" type="pres">
      <dgm:prSet presAssocID="{3AF85157-3EFF-49DB-9CC4-3D5F733E891F}" presName="sibTrans" presStyleCnt="0"/>
      <dgm:spPr/>
    </dgm:pt>
    <dgm:pt modelId="{ED031851-B8B4-4BDF-BA38-24BBFB3B9D1D}" type="pres">
      <dgm:prSet presAssocID="{AEAB0B96-5A34-4CE1-83E7-42F0611FF150}" presName="node" presStyleLbl="node1" presStyleIdx="3" presStyleCnt="5" custScaleY="136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AB125-4F97-4553-8D89-293F8C6B5513}" type="pres">
      <dgm:prSet presAssocID="{3D35DB16-E925-47E3-BE99-C36D30F3B4A8}" presName="sibTrans" presStyleCnt="0"/>
      <dgm:spPr/>
    </dgm:pt>
    <dgm:pt modelId="{678E541C-9129-464D-AB44-3BA81AD26205}" type="pres">
      <dgm:prSet presAssocID="{60D77E05-6676-4B32-9839-CD0ACF41BE03}" presName="node" presStyleLbl="node1" presStyleIdx="4" presStyleCnt="5" custScaleY="133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BA62F3-1D90-49DB-A738-BA1B77A787D6}" srcId="{FA364483-594E-4AA1-B7E8-7D3214527517}" destId="{BA365205-D634-4850-B8EA-4821424E0B2D}" srcOrd="1" destOrd="0" parTransId="{E0E55F3F-462B-497C-8230-8C39D1D9471C}" sibTransId="{360F74E0-25AF-4287-AB50-29CD88C52DAA}"/>
    <dgm:cxn modelId="{ABAE30D1-4033-470E-9BE0-9282B59BC2F1}" type="presOf" srcId="{FA364483-594E-4AA1-B7E8-7D3214527517}" destId="{5B189587-0EBC-48BB-A204-94F622F1DDAA}" srcOrd="0" destOrd="0" presId="urn:microsoft.com/office/officeart/2005/8/layout/default"/>
    <dgm:cxn modelId="{6C3B780A-3CE4-4595-AF2D-2B4F90E8777B}" type="presOf" srcId="{AEAB0B96-5A34-4CE1-83E7-42F0611FF150}" destId="{ED031851-B8B4-4BDF-BA38-24BBFB3B9D1D}" srcOrd="0" destOrd="0" presId="urn:microsoft.com/office/officeart/2005/8/layout/default"/>
    <dgm:cxn modelId="{89E368A1-9E52-4032-88DF-81CA09AAC86D}" srcId="{FA364483-594E-4AA1-B7E8-7D3214527517}" destId="{60D77E05-6676-4B32-9839-CD0ACF41BE03}" srcOrd="4" destOrd="0" parTransId="{6DA8D590-1CFB-4787-BAAA-BA9E03478710}" sibTransId="{D3C76329-4399-4DF4-861B-02CC4211A35D}"/>
    <dgm:cxn modelId="{4A5A0DC5-6654-45F8-A364-8A28BC6A31C1}" type="presOf" srcId="{4B10FFA2-3420-4EC4-9004-1D8A2ACF59A2}" destId="{BDFAE531-701D-4981-8CFE-AEFB5827AB29}" srcOrd="0" destOrd="0" presId="urn:microsoft.com/office/officeart/2005/8/layout/default"/>
    <dgm:cxn modelId="{0047CB14-0671-4657-A09A-70847EB8C407}" srcId="{FA364483-594E-4AA1-B7E8-7D3214527517}" destId="{4B10FFA2-3420-4EC4-9004-1D8A2ACF59A2}" srcOrd="0" destOrd="0" parTransId="{E83B4D76-F36F-4D38-A348-9C9A83D94532}" sibTransId="{D7732ACB-99B6-42C8-A2E9-0ADD63176A99}"/>
    <dgm:cxn modelId="{EF7912C9-50AC-43E3-93D3-DA63E87D327F}" type="presOf" srcId="{BA365205-D634-4850-B8EA-4821424E0B2D}" destId="{BD26D0AF-8533-4708-B3B3-EAEF66AF095F}" srcOrd="0" destOrd="0" presId="urn:microsoft.com/office/officeart/2005/8/layout/default"/>
    <dgm:cxn modelId="{9BE35360-5A1C-4D4D-94BD-D9582EBBC436}" type="presOf" srcId="{60D77E05-6676-4B32-9839-CD0ACF41BE03}" destId="{678E541C-9129-464D-AB44-3BA81AD26205}" srcOrd="0" destOrd="0" presId="urn:microsoft.com/office/officeart/2005/8/layout/default"/>
    <dgm:cxn modelId="{5561E88C-21BD-4EFC-8358-F7C502241059}" srcId="{FA364483-594E-4AA1-B7E8-7D3214527517}" destId="{8BC0EE14-FF5E-45C9-918D-1DDCE093C847}" srcOrd="2" destOrd="0" parTransId="{54D129F6-9208-4616-B1B4-2C250022114F}" sibTransId="{3AF85157-3EFF-49DB-9CC4-3D5F733E891F}"/>
    <dgm:cxn modelId="{76F767C1-CC21-4418-837F-92668AE82A03}" type="presOf" srcId="{8BC0EE14-FF5E-45C9-918D-1DDCE093C847}" destId="{FFB35BDD-8B22-41DF-A813-893195F64014}" srcOrd="0" destOrd="0" presId="urn:microsoft.com/office/officeart/2005/8/layout/default"/>
    <dgm:cxn modelId="{67C57B41-D64E-40E9-ABF4-52E436307AB4}" srcId="{FA364483-594E-4AA1-B7E8-7D3214527517}" destId="{AEAB0B96-5A34-4CE1-83E7-42F0611FF150}" srcOrd="3" destOrd="0" parTransId="{E357A490-F798-4009-B467-7C97830B643E}" sibTransId="{3D35DB16-E925-47E3-BE99-C36D30F3B4A8}"/>
    <dgm:cxn modelId="{859FC0B9-B05B-41D1-BEFA-98A8468213A2}" type="presParOf" srcId="{5B189587-0EBC-48BB-A204-94F622F1DDAA}" destId="{BDFAE531-701D-4981-8CFE-AEFB5827AB29}" srcOrd="0" destOrd="0" presId="urn:microsoft.com/office/officeart/2005/8/layout/default"/>
    <dgm:cxn modelId="{9DBFEB30-E478-4C9E-BB9A-AE44460BD2E7}" type="presParOf" srcId="{5B189587-0EBC-48BB-A204-94F622F1DDAA}" destId="{1F32BB79-0983-42EC-BCA1-A750B77FF9DC}" srcOrd="1" destOrd="0" presId="urn:microsoft.com/office/officeart/2005/8/layout/default"/>
    <dgm:cxn modelId="{BBDB733B-A034-47DA-9AE2-4C906C8C7AF7}" type="presParOf" srcId="{5B189587-0EBC-48BB-A204-94F622F1DDAA}" destId="{BD26D0AF-8533-4708-B3B3-EAEF66AF095F}" srcOrd="2" destOrd="0" presId="urn:microsoft.com/office/officeart/2005/8/layout/default"/>
    <dgm:cxn modelId="{CC0BD4DD-22B2-4DB7-BAA0-75D4E2C87602}" type="presParOf" srcId="{5B189587-0EBC-48BB-A204-94F622F1DDAA}" destId="{BCDE151E-7792-418A-B382-4EBF8B69C73F}" srcOrd="3" destOrd="0" presId="urn:microsoft.com/office/officeart/2005/8/layout/default"/>
    <dgm:cxn modelId="{8CC3EEB7-8750-45B9-88AE-3140EAA5BDDE}" type="presParOf" srcId="{5B189587-0EBC-48BB-A204-94F622F1DDAA}" destId="{FFB35BDD-8B22-41DF-A813-893195F64014}" srcOrd="4" destOrd="0" presId="urn:microsoft.com/office/officeart/2005/8/layout/default"/>
    <dgm:cxn modelId="{890F9519-9E4C-4E50-881C-A05EDD5D2039}" type="presParOf" srcId="{5B189587-0EBC-48BB-A204-94F622F1DDAA}" destId="{2C5022F3-79AC-4EB9-B8F3-FAA62DA9ACFA}" srcOrd="5" destOrd="0" presId="urn:microsoft.com/office/officeart/2005/8/layout/default"/>
    <dgm:cxn modelId="{6DA7DE56-ECA4-4C1D-BB3B-AE00E75F46A3}" type="presParOf" srcId="{5B189587-0EBC-48BB-A204-94F622F1DDAA}" destId="{ED031851-B8B4-4BDF-BA38-24BBFB3B9D1D}" srcOrd="6" destOrd="0" presId="urn:microsoft.com/office/officeart/2005/8/layout/default"/>
    <dgm:cxn modelId="{F1DF1A5D-E28E-4907-8E5B-D59ED68C40A9}" type="presParOf" srcId="{5B189587-0EBC-48BB-A204-94F622F1DDAA}" destId="{225AB125-4F97-4553-8D89-293F8C6B5513}" srcOrd="7" destOrd="0" presId="urn:microsoft.com/office/officeart/2005/8/layout/default"/>
    <dgm:cxn modelId="{AC4223B7-F55B-46D0-8715-D07582C53410}" type="presParOf" srcId="{5B189587-0EBC-48BB-A204-94F622F1DDAA}" destId="{678E541C-9129-464D-AB44-3BA81AD2620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424E21-2BF2-4DDC-ABE0-4FF6F531D878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6CDC039-CFBA-4D65-8925-7A1ABE1F64E9}" type="pres">
      <dgm:prSet presAssocID="{7E424E21-2BF2-4DDC-ABE0-4FF6F531D878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EA3E6420-5EE3-489D-B5CC-9119E2404590}" type="presOf" srcId="{7E424E21-2BF2-4DDC-ABE0-4FF6F531D878}" destId="{86CDC039-CFBA-4D65-8925-7A1ABE1F64E9}" srcOrd="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364483-594E-4AA1-B7E8-7D321452751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10FFA2-3420-4EC4-9004-1D8A2ACF59A2}">
      <dgm:prSet phldrT="[Text]"/>
      <dgm:spPr/>
      <dgm:t>
        <a:bodyPr/>
        <a:lstStyle/>
        <a:p>
          <a:pPr rtl="0"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n-US" b="1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Powerful &amp; effective communicators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83B4D76-F36F-4D38-A348-9C9A83D94532}" type="parTrans" cxnId="{0047CB14-0671-4657-A09A-70847EB8C407}">
      <dgm:prSet/>
      <dgm:spPr/>
      <dgm:t>
        <a:bodyPr/>
        <a:lstStyle/>
        <a:p>
          <a:endParaRPr lang="en-US"/>
        </a:p>
      </dgm:t>
    </dgm:pt>
    <dgm:pt modelId="{D7732ACB-99B6-42C8-A2E9-0ADD63176A99}" type="sibTrans" cxnId="{0047CB14-0671-4657-A09A-70847EB8C407}">
      <dgm:prSet/>
      <dgm:spPr/>
      <dgm:t>
        <a:bodyPr/>
        <a:lstStyle/>
        <a:p>
          <a:endParaRPr lang="en-US"/>
        </a:p>
      </dgm:t>
    </dgm:pt>
    <dgm:pt modelId="{BA365205-D634-4850-B8EA-4821424E0B2D}">
      <dgm:prSet phldrT="[Text]"/>
      <dgm:spPr/>
      <dgm:t>
        <a:bodyPr/>
        <a:lstStyle/>
        <a:p>
          <a:pPr rtl="0"/>
          <a:r>
            <a:rPr lang="en-US" b="1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rPr>
            <a:t>Positive, confident and connected sense of self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E55F3F-462B-497C-8230-8C39D1D9471C}" type="parTrans" cxnId="{9EBA62F3-1D90-49DB-A738-BA1B77A787D6}">
      <dgm:prSet/>
      <dgm:spPr/>
      <dgm:t>
        <a:bodyPr/>
        <a:lstStyle/>
        <a:p>
          <a:endParaRPr lang="en-US"/>
        </a:p>
      </dgm:t>
    </dgm:pt>
    <dgm:pt modelId="{360F74E0-25AF-4287-AB50-29CD88C52DAA}" type="sibTrans" cxnId="{9EBA62F3-1D90-49DB-A738-BA1B77A787D6}">
      <dgm:prSet/>
      <dgm:spPr/>
      <dgm:t>
        <a:bodyPr/>
        <a:lstStyle/>
        <a:p>
          <a:endParaRPr lang="en-US"/>
        </a:p>
      </dgm:t>
    </dgm:pt>
    <dgm:pt modelId="{8BC0EE14-FF5E-45C9-918D-1DDCE093C847}">
      <dgm:prSet phldrT="[Text]"/>
      <dgm:spPr/>
      <dgm:t>
        <a:bodyPr/>
        <a:lstStyle/>
        <a:p>
          <a:pPr rtl="0"/>
          <a:r>
            <a:rPr lang="en-US" b="1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Influential &amp; informed global ambassadors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D129F6-9208-4616-B1B4-2C250022114F}" type="parTrans" cxnId="{5561E88C-21BD-4EFC-8358-F7C502241059}">
      <dgm:prSet/>
      <dgm:spPr/>
      <dgm:t>
        <a:bodyPr/>
        <a:lstStyle/>
        <a:p>
          <a:endParaRPr lang="en-US"/>
        </a:p>
      </dgm:t>
    </dgm:pt>
    <dgm:pt modelId="{3AF85157-3EFF-49DB-9CC4-3D5F733E891F}" type="sibTrans" cxnId="{5561E88C-21BD-4EFC-8358-F7C502241059}">
      <dgm:prSet/>
      <dgm:spPr/>
      <dgm:t>
        <a:bodyPr/>
        <a:lstStyle/>
        <a:p>
          <a:endParaRPr lang="en-US"/>
        </a:p>
      </dgm:t>
    </dgm:pt>
    <dgm:pt modelId="{AEAB0B96-5A34-4CE1-83E7-42F0611FF150}">
      <dgm:prSet phldrT="[Text]"/>
      <dgm:spPr/>
      <dgm:t>
        <a:bodyPr/>
        <a:lstStyle/>
        <a:p>
          <a:pPr rtl="0"/>
          <a:r>
            <a:rPr lang="en-US" b="1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Reflective, empathetic &amp; empowering stewards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57A490-F798-4009-B467-7C97830B643E}" type="parTrans" cxnId="{67C57B41-D64E-40E9-ABF4-52E436307AB4}">
      <dgm:prSet/>
      <dgm:spPr/>
      <dgm:t>
        <a:bodyPr/>
        <a:lstStyle/>
        <a:p>
          <a:endParaRPr lang="en-US"/>
        </a:p>
      </dgm:t>
    </dgm:pt>
    <dgm:pt modelId="{3D35DB16-E925-47E3-BE99-C36D30F3B4A8}" type="sibTrans" cxnId="{67C57B41-D64E-40E9-ABF4-52E436307AB4}">
      <dgm:prSet/>
      <dgm:spPr/>
      <dgm:t>
        <a:bodyPr/>
        <a:lstStyle/>
        <a:p>
          <a:endParaRPr lang="en-US"/>
        </a:p>
      </dgm:t>
    </dgm:pt>
    <dgm:pt modelId="{5B189587-0EBC-48BB-A204-94F622F1DDAA}" type="pres">
      <dgm:prSet presAssocID="{FA364483-594E-4AA1-B7E8-7D321452751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FAE531-701D-4981-8CFE-AEFB5827AB29}" type="pres">
      <dgm:prSet presAssocID="{4B10FFA2-3420-4EC4-9004-1D8A2ACF59A2}" presName="node" presStyleLbl="node1" presStyleIdx="0" presStyleCnt="4" custScaleY="131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32BB79-0983-42EC-BCA1-A750B77FF9DC}" type="pres">
      <dgm:prSet presAssocID="{D7732ACB-99B6-42C8-A2E9-0ADD63176A99}" presName="sibTrans" presStyleCnt="0"/>
      <dgm:spPr/>
    </dgm:pt>
    <dgm:pt modelId="{BD26D0AF-8533-4708-B3B3-EAEF66AF095F}" type="pres">
      <dgm:prSet presAssocID="{BA365205-D634-4850-B8EA-4821424E0B2D}" presName="node" presStyleLbl="node1" presStyleIdx="1" presStyleCnt="4" custScaleY="131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E151E-7792-418A-B382-4EBF8B69C73F}" type="pres">
      <dgm:prSet presAssocID="{360F74E0-25AF-4287-AB50-29CD88C52DAA}" presName="sibTrans" presStyleCnt="0"/>
      <dgm:spPr/>
    </dgm:pt>
    <dgm:pt modelId="{FFB35BDD-8B22-41DF-A813-893195F64014}" type="pres">
      <dgm:prSet presAssocID="{8BC0EE14-FF5E-45C9-918D-1DDCE093C847}" presName="node" presStyleLbl="node1" presStyleIdx="2" presStyleCnt="4" custScaleY="127243" custLinFactNeighborX="-421" custLinFactNeighborY="-18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5022F3-79AC-4EB9-B8F3-FAA62DA9ACFA}" type="pres">
      <dgm:prSet presAssocID="{3AF85157-3EFF-49DB-9CC4-3D5F733E891F}" presName="sibTrans" presStyleCnt="0"/>
      <dgm:spPr/>
    </dgm:pt>
    <dgm:pt modelId="{ED031851-B8B4-4BDF-BA38-24BBFB3B9D1D}" type="pres">
      <dgm:prSet presAssocID="{AEAB0B96-5A34-4CE1-83E7-42F0611FF150}" presName="node" presStyleLbl="node1" presStyleIdx="3" presStyleCnt="4" custScaleY="131851" custLinFactNeighborX="3786" custLinFactNeighborY="66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3B780A-3CE4-4595-AF2D-2B4F90E8777B}" type="presOf" srcId="{AEAB0B96-5A34-4CE1-83E7-42F0611FF150}" destId="{ED031851-B8B4-4BDF-BA38-24BBFB3B9D1D}" srcOrd="0" destOrd="0" presId="urn:microsoft.com/office/officeart/2005/8/layout/default"/>
    <dgm:cxn modelId="{5561E88C-21BD-4EFC-8358-F7C502241059}" srcId="{FA364483-594E-4AA1-B7E8-7D3214527517}" destId="{8BC0EE14-FF5E-45C9-918D-1DDCE093C847}" srcOrd="2" destOrd="0" parTransId="{54D129F6-9208-4616-B1B4-2C250022114F}" sibTransId="{3AF85157-3EFF-49DB-9CC4-3D5F733E891F}"/>
    <dgm:cxn modelId="{4A5A0DC5-6654-45F8-A364-8A28BC6A31C1}" type="presOf" srcId="{4B10FFA2-3420-4EC4-9004-1D8A2ACF59A2}" destId="{BDFAE531-701D-4981-8CFE-AEFB5827AB29}" srcOrd="0" destOrd="0" presId="urn:microsoft.com/office/officeart/2005/8/layout/default"/>
    <dgm:cxn modelId="{76F767C1-CC21-4418-837F-92668AE82A03}" type="presOf" srcId="{8BC0EE14-FF5E-45C9-918D-1DDCE093C847}" destId="{FFB35BDD-8B22-41DF-A813-893195F64014}" srcOrd="0" destOrd="0" presId="urn:microsoft.com/office/officeart/2005/8/layout/default"/>
    <dgm:cxn modelId="{9EBA62F3-1D90-49DB-A738-BA1B77A787D6}" srcId="{FA364483-594E-4AA1-B7E8-7D3214527517}" destId="{BA365205-D634-4850-B8EA-4821424E0B2D}" srcOrd="1" destOrd="0" parTransId="{E0E55F3F-462B-497C-8230-8C39D1D9471C}" sibTransId="{360F74E0-25AF-4287-AB50-29CD88C52DAA}"/>
    <dgm:cxn modelId="{ABAE30D1-4033-470E-9BE0-9282B59BC2F1}" type="presOf" srcId="{FA364483-594E-4AA1-B7E8-7D3214527517}" destId="{5B189587-0EBC-48BB-A204-94F622F1DDAA}" srcOrd="0" destOrd="0" presId="urn:microsoft.com/office/officeart/2005/8/layout/default"/>
    <dgm:cxn modelId="{0047CB14-0671-4657-A09A-70847EB8C407}" srcId="{FA364483-594E-4AA1-B7E8-7D3214527517}" destId="{4B10FFA2-3420-4EC4-9004-1D8A2ACF59A2}" srcOrd="0" destOrd="0" parTransId="{E83B4D76-F36F-4D38-A348-9C9A83D94532}" sibTransId="{D7732ACB-99B6-42C8-A2E9-0ADD63176A99}"/>
    <dgm:cxn modelId="{67C57B41-D64E-40E9-ABF4-52E436307AB4}" srcId="{FA364483-594E-4AA1-B7E8-7D3214527517}" destId="{AEAB0B96-5A34-4CE1-83E7-42F0611FF150}" srcOrd="3" destOrd="0" parTransId="{E357A490-F798-4009-B467-7C97830B643E}" sibTransId="{3D35DB16-E925-47E3-BE99-C36D30F3B4A8}"/>
    <dgm:cxn modelId="{EF7912C9-50AC-43E3-93D3-DA63E87D327F}" type="presOf" srcId="{BA365205-D634-4850-B8EA-4821424E0B2D}" destId="{BD26D0AF-8533-4708-B3B3-EAEF66AF095F}" srcOrd="0" destOrd="0" presId="urn:microsoft.com/office/officeart/2005/8/layout/default"/>
    <dgm:cxn modelId="{859FC0B9-B05B-41D1-BEFA-98A8468213A2}" type="presParOf" srcId="{5B189587-0EBC-48BB-A204-94F622F1DDAA}" destId="{BDFAE531-701D-4981-8CFE-AEFB5827AB29}" srcOrd="0" destOrd="0" presId="urn:microsoft.com/office/officeart/2005/8/layout/default"/>
    <dgm:cxn modelId="{9DBFEB30-E478-4C9E-BB9A-AE44460BD2E7}" type="presParOf" srcId="{5B189587-0EBC-48BB-A204-94F622F1DDAA}" destId="{1F32BB79-0983-42EC-BCA1-A750B77FF9DC}" srcOrd="1" destOrd="0" presId="urn:microsoft.com/office/officeart/2005/8/layout/default"/>
    <dgm:cxn modelId="{BBDB733B-A034-47DA-9AE2-4C906C8C7AF7}" type="presParOf" srcId="{5B189587-0EBC-48BB-A204-94F622F1DDAA}" destId="{BD26D0AF-8533-4708-B3B3-EAEF66AF095F}" srcOrd="2" destOrd="0" presId="urn:microsoft.com/office/officeart/2005/8/layout/default"/>
    <dgm:cxn modelId="{CC0BD4DD-22B2-4DB7-BAA0-75D4E2C87602}" type="presParOf" srcId="{5B189587-0EBC-48BB-A204-94F622F1DDAA}" destId="{BCDE151E-7792-418A-B382-4EBF8B69C73F}" srcOrd="3" destOrd="0" presId="urn:microsoft.com/office/officeart/2005/8/layout/default"/>
    <dgm:cxn modelId="{8CC3EEB7-8750-45B9-88AE-3140EAA5BDDE}" type="presParOf" srcId="{5B189587-0EBC-48BB-A204-94F622F1DDAA}" destId="{FFB35BDD-8B22-41DF-A813-893195F64014}" srcOrd="4" destOrd="0" presId="urn:microsoft.com/office/officeart/2005/8/layout/default"/>
    <dgm:cxn modelId="{890F9519-9E4C-4E50-881C-A05EDD5D2039}" type="presParOf" srcId="{5B189587-0EBC-48BB-A204-94F622F1DDAA}" destId="{2C5022F3-79AC-4EB9-B8F3-FAA62DA9ACFA}" srcOrd="5" destOrd="0" presId="urn:microsoft.com/office/officeart/2005/8/layout/default"/>
    <dgm:cxn modelId="{6DA7DE56-ECA4-4C1D-BB3B-AE00E75F46A3}" type="presParOf" srcId="{5B189587-0EBC-48BB-A204-94F622F1DDAA}" destId="{ED031851-B8B4-4BDF-BA38-24BBFB3B9D1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23E68-F37A-498C-92FF-9756503A2C3F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Linked Learning Overview</a:t>
          </a:r>
        </a:p>
      </dsp:txBody>
      <dsp:txXfrm rot="-5400000">
        <a:off x="1" y="573596"/>
        <a:ext cx="1146297" cy="491270"/>
      </dsp:txXfrm>
    </dsp:sp>
    <dsp:sp modelId="{5BA190E6-78CE-428E-9CF4-F9A6B583ED86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Introduce the guiding principles of a high quality College and Career Readiness program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Answer any questions about the main components and concepts</a:t>
          </a:r>
        </a:p>
      </dsp:txBody>
      <dsp:txXfrm rot="-5400000">
        <a:off x="1146298" y="52408"/>
        <a:ext cx="7031341" cy="960496"/>
      </dsp:txXfrm>
    </dsp:sp>
    <dsp:sp modelId="{0C0568FA-D5B6-4108-80BE-EAA884A8969E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Listening Campaign</a:t>
          </a:r>
        </a:p>
      </dsp:txBody>
      <dsp:txXfrm rot="-5400000">
        <a:off x="1" y="2017346"/>
        <a:ext cx="1146297" cy="491270"/>
      </dsp:txXfrm>
    </dsp:sp>
    <dsp:sp modelId="{F6218344-6441-49A0-90A2-1D3AAA0AF11C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Meet with all stakeholders to hear “hopes &amp; concerns”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Remaining Groups: core content teachers, parent &amp; student community representatives, Facilities Department</a:t>
          </a:r>
        </a:p>
      </dsp:txBody>
      <dsp:txXfrm rot="-5400000">
        <a:off x="1146298" y="1496158"/>
        <a:ext cx="7031341" cy="960496"/>
      </dsp:txXfrm>
    </dsp:sp>
    <dsp:sp modelId="{F4699CF0-6325-4A79-BE83-8D5C1EF7B3DB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Pathway Data Analysis </a:t>
          </a:r>
        </a:p>
      </dsp:txBody>
      <dsp:txXfrm rot="-5400000">
        <a:off x="1" y="3461096"/>
        <a:ext cx="1146297" cy="491270"/>
      </dsp:txXfrm>
    </dsp:sp>
    <dsp:sp modelId="{A2D5AF3A-EAE7-4E83-B6C5-6FB969E65A30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Review pathway data to understand current offerings, enrollment patterns, and geographic locations across the city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Review pathway data to understand recent changes in offerings</a:t>
          </a:r>
        </a:p>
      </dsp:txBody>
      <dsp:txXfrm rot="-5400000">
        <a:off x="1146298" y="2939908"/>
        <a:ext cx="7031341" cy="960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23E68-F37A-498C-92FF-9756503A2C3F}">
      <dsp:nvSpPr>
        <dsp:cNvPr id="0" name=""/>
        <dsp:cNvSpPr/>
      </dsp:nvSpPr>
      <dsp:spPr>
        <a:xfrm rot="5400000">
          <a:off x="-259133" y="260866"/>
          <a:ext cx="1727559" cy="12092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Labor Market Analysis</a:t>
          </a:r>
        </a:p>
      </dsp:txBody>
      <dsp:txXfrm rot="-5400000">
        <a:off x="2" y="606378"/>
        <a:ext cx="1209291" cy="518268"/>
      </dsp:txXfrm>
    </dsp:sp>
    <dsp:sp modelId="{5BA190E6-78CE-428E-9CF4-F9A6B583ED86}">
      <dsp:nvSpPr>
        <dsp:cNvPr id="0" name=""/>
        <dsp:cNvSpPr/>
      </dsp:nvSpPr>
      <dsp:spPr>
        <a:xfrm rot="5400000">
          <a:off x="4157988" y="-2946965"/>
          <a:ext cx="1122913" cy="7020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Review preliminary local, state and national labor </a:t>
          </a:r>
          <a:r>
            <a:rPr lang="en-US" sz="1600" kern="1200">
              <a:latin typeface="Calibri" panose="020F0502020204030204" pitchFamily="34" charset="0"/>
              <a:cs typeface="Calibri" panose="020F0502020204030204" pitchFamily="34" charset="0"/>
            </a:rPr>
            <a:t>market data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Remaining steps: Determine local industry </a:t>
          </a:r>
          <a:r>
            <a:rPr lang="en-US" sz="16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labor market trend areas and assess current pathways aligned with trends.</a:t>
          </a:r>
        </a:p>
      </dsp:txBody>
      <dsp:txXfrm rot="-5400000">
        <a:off x="1209291" y="56548"/>
        <a:ext cx="6965492" cy="1013281"/>
      </dsp:txXfrm>
    </dsp:sp>
    <dsp:sp modelId="{0C0568FA-D5B6-4108-80BE-EAA884A8969E}">
      <dsp:nvSpPr>
        <dsp:cNvPr id="0" name=""/>
        <dsp:cNvSpPr/>
      </dsp:nvSpPr>
      <dsp:spPr>
        <a:xfrm rot="5400000">
          <a:off x="-259133" y="1795654"/>
          <a:ext cx="1727559" cy="12092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Determine</a:t>
          </a:r>
          <a:r>
            <a:rPr lang="en-US" sz="1200" kern="1200" baseline="0" dirty="0">
              <a:latin typeface="Calibri" panose="020F0502020204030204" pitchFamily="34" charset="0"/>
              <a:cs typeface="Calibri" panose="020F0502020204030204" pitchFamily="34" charset="0"/>
            </a:rPr>
            <a:t> Project Leadership</a:t>
          </a:r>
          <a:endParaRPr lang="en-US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2141166"/>
        <a:ext cx="1209291" cy="518268"/>
      </dsp:txXfrm>
    </dsp:sp>
    <dsp:sp modelId="{F6218344-6441-49A0-90A2-1D3AAA0AF11C}">
      <dsp:nvSpPr>
        <dsp:cNvPr id="0" name=""/>
        <dsp:cNvSpPr/>
      </dsp:nvSpPr>
      <dsp:spPr>
        <a:xfrm rot="5400000">
          <a:off x="4157988" y="-1412177"/>
          <a:ext cx="1122913" cy="7020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Identify leadership team and leadership roles for the 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Remaining steps: Determine stakeholder advisory group for the work and calendar meetings </a:t>
          </a:r>
        </a:p>
      </dsp:txBody>
      <dsp:txXfrm rot="-5400000">
        <a:off x="1209291" y="1591336"/>
        <a:ext cx="6965492" cy="1013281"/>
      </dsp:txXfrm>
    </dsp:sp>
    <dsp:sp modelId="{F4699CF0-6325-4A79-BE83-8D5C1EF7B3DB}">
      <dsp:nvSpPr>
        <dsp:cNvPr id="0" name=""/>
        <dsp:cNvSpPr/>
      </dsp:nvSpPr>
      <dsp:spPr>
        <a:xfrm rot="5400000">
          <a:off x="-259133" y="3330442"/>
          <a:ext cx="1727559" cy="12092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Needs and Capacity Assessment </a:t>
          </a:r>
        </a:p>
      </dsp:txBody>
      <dsp:txXfrm rot="-5400000">
        <a:off x="2" y="3675954"/>
        <a:ext cx="1209291" cy="518268"/>
      </dsp:txXfrm>
    </dsp:sp>
    <dsp:sp modelId="{A2D5AF3A-EAE7-4E83-B6C5-6FB969E65A30}">
      <dsp:nvSpPr>
        <dsp:cNvPr id="0" name=""/>
        <dsp:cNvSpPr/>
      </dsp:nvSpPr>
      <dsp:spPr>
        <a:xfrm rot="5400000">
          <a:off x="4157988" y="122611"/>
          <a:ext cx="1122913" cy="7020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Identify appropriate team to review district critical conditions and draft an aligned action plan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Remaining steps: Identify appropriate sites to review pathway essential elements and draft an aligned action plan</a:t>
          </a:r>
        </a:p>
      </dsp:txBody>
      <dsp:txXfrm rot="-5400000">
        <a:off x="1209291" y="3126124"/>
        <a:ext cx="6965492" cy="10132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23E68-F37A-498C-92FF-9756503A2C3F}">
      <dsp:nvSpPr>
        <dsp:cNvPr id="0" name=""/>
        <dsp:cNvSpPr/>
      </dsp:nvSpPr>
      <dsp:spPr>
        <a:xfrm rot="5400000">
          <a:off x="-295751" y="297258"/>
          <a:ext cx="1971674" cy="13801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Calibri" panose="020F0502020204030204" pitchFamily="34" charset="0"/>
              <a:cs typeface="Calibri" panose="020F0502020204030204" pitchFamily="34" charset="0"/>
            </a:rPr>
            <a:t>Facilitate Advisory Council </a:t>
          </a:r>
        </a:p>
      </dsp:txBody>
      <dsp:txXfrm rot="-5400000">
        <a:off x="0" y="691593"/>
        <a:ext cx="1380172" cy="591502"/>
      </dsp:txXfrm>
    </dsp:sp>
    <dsp:sp modelId="{5BA190E6-78CE-428E-9CF4-F9A6B583ED86}">
      <dsp:nvSpPr>
        <dsp:cNvPr id="0" name=""/>
        <dsp:cNvSpPr/>
      </dsp:nvSpPr>
      <dsp:spPr>
        <a:xfrm rot="5400000">
          <a:off x="4164091" y="-2782412"/>
          <a:ext cx="1281588" cy="68494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Remaining Steps: Convene advisory council to review data and articulate recommendations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Remaining Steps: Review master plan drafts and provide recommendations </a:t>
          </a:r>
        </a:p>
      </dsp:txBody>
      <dsp:txXfrm rot="-5400000">
        <a:off x="1380172" y="64069"/>
        <a:ext cx="6786865" cy="1156464"/>
      </dsp:txXfrm>
    </dsp:sp>
    <dsp:sp modelId="{0C0568FA-D5B6-4108-80BE-EAA884A8969E}">
      <dsp:nvSpPr>
        <dsp:cNvPr id="0" name=""/>
        <dsp:cNvSpPr/>
      </dsp:nvSpPr>
      <dsp:spPr>
        <a:xfrm rot="5400000">
          <a:off x="-295751" y="1980168"/>
          <a:ext cx="1971674" cy="13801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latin typeface="Calibri" panose="020F0502020204030204" pitchFamily="34" charset="0"/>
              <a:cs typeface="Calibri" panose="020F0502020204030204" pitchFamily="34" charset="0"/>
            </a:rPr>
            <a:t>Draft Guiding Plans</a:t>
          </a:r>
        </a:p>
      </dsp:txBody>
      <dsp:txXfrm rot="-5400000">
        <a:off x="0" y="2374503"/>
        <a:ext cx="1380172" cy="591502"/>
      </dsp:txXfrm>
    </dsp:sp>
    <dsp:sp modelId="{F6218344-6441-49A0-90A2-1D3AAA0AF11C}">
      <dsp:nvSpPr>
        <dsp:cNvPr id="0" name=""/>
        <dsp:cNvSpPr/>
      </dsp:nvSpPr>
      <dsp:spPr>
        <a:xfrm rot="5400000">
          <a:off x="4164091" y="-1099502"/>
          <a:ext cx="1281588" cy="68494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Remaining Steps: Review final data collections, needs &amp; capacity assessments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Remaining Steps: Draft final master plan and implementation plan </a:t>
          </a:r>
        </a:p>
      </dsp:txBody>
      <dsp:txXfrm rot="-5400000">
        <a:off x="1380172" y="1746979"/>
        <a:ext cx="6786865" cy="11564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AE531-701D-4981-8CFE-AEFB5827AB29}">
      <dsp:nvSpPr>
        <dsp:cNvPr id="0" name=""/>
        <dsp:cNvSpPr/>
      </dsp:nvSpPr>
      <dsp:spPr>
        <a:xfrm>
          <a:off x="0" y="258252"/>
          <a:ext cx="2465024" cy="19456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2700" b="1" kern="12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Inclusive &amp; collaborative problem solvers</a:t>
          </a:r>
          <a:endParaRPr lang="en-US" sz="2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58252"/>
        <a:ext cx="2465024" cy="1945658"/>
      </dsp:txXfrm>
    </dsp:sp>
    <dsp:sp modelId="{BD26D0AF-8533-4708-B3B3-EAEF66AF095F}">
      <dsp:nvSpPr>
        <dsp:cNvPr id="0" name=""/>
        <dsp:cNvSpPr/>
      </dsp:nvSpPr>
      <dsp:spPr>
        <a:xfrm>
          <a:off x="2711526" y="280866"/>
          <a:ext cx="2465024" cy="19456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rPr>
            <a:t>Inquisitive critical thinkers with deep core knowledge</a:t>
          </a:r>
          <a:endParaRPr lang="en-US" sz="2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11526" y="280866"/>
        <a:ext cx="2465024" cy="1945658"/>
      </dsp:txXfrm>
    </dsp:sp>
    <dsp:sp modelId="{FFB35BDD-8B22-41DF-A813-893195F64014}">
      <dsp:nvSpPr>
        <dsp:cNvPr id="0" name=""/>
        <dsp:cNvSpPr/>
      </dsp:nvSpPr>
      <dsp:spPr>
        <a:xfrm>
          <a:off x="5332685" y="301425"/>
          <a:ext cx="2465024" cy="18819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Resilient &amp; adaptable lifelong learners</a:t>
          </a:r>
          <a:endParaRPr lang="en-US" sz="2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32685" y="301425"/>
        <a:ext cx="2465024" cy="1881942"/>
      </dsp:txXfrm>
    </dsp:sp>
    <dsp:sp modelId="{ED031851-B8B4-4BDF-BA38-24BBFB3B9D1D}">
      <dsp:nvSpPr>
        <dsp:cNvPr id="0" name=""/>
        <dsp:cNvSpPr/>
      </dsp:nvSpPr>
      <dsp:spPr>
        <a:xfrm>
          <a:off x="1355763" y="2473027"/>
          <a:ext cx="2465024" cy="20225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Transformative racial equity leaders</a:t>
          </a:r>
          <a:endParaRPr lang="en-US" sz="2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55763" y="2473027"/>
        <a:ext cx="2465024" cy="2022522"/>
      </dsp:txXfrm>
    </dsp:sp>
    <dsp:sp modelId="{678E541C-9129-464D-AB44-3BA81AD26205}">
      <dsp:nvSpPr>
        <dsp:cNvPr id="0" name=""/>
        <dsp:cNvSpPr/>
      </dsp:nvSpPr>
      <dsp:spPr>
        <a:xfrm>
          <a:off x="4067289" y="2495634"/>
          <a:ext cx="2465024" cy="19773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Optimistic future-oriented graduates</a:t>
          </a:r>
          <a:endParaRPr lang="en-US" sz="2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67289" y="2495634"/>
        <a:ext cx="2465024" cy="19773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AE531-701D-4981-8CFE-AEFB5827AB29}">
      <dsp:nvSpPr>
        <dsp:cNvPr id="0" name=""/>
        <dsp:cNvSpPr/>
      </dsp:nvSpPr>
      <dsp:spPr>
        <a:xfrm>
          <a:off x="1032101" y="1091"/>
          <a:ext cx="2729179" cy="2154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3000" b="1" kern="12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Powerful &amp; effective communicators</a:t>
          </a:r>
          <a:endParaRPr lang="en-US" sz="3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32101" y="1091"/>
        <a:ext cx="2729179" cy="2154157"/>
      </dsp:txXfrm>
    </dsp:sp>
    <dsp:sp modelId="{BD26D0AF-8533-4708-B3B3-EAEF66AF095F}">
      <dsp:nvSpPr>
        <dsp:cNvPr id="0" name=""/>
        <dsp:cNvSpPr/>
      </dsp:nvSpPr>
      <dsp:spPr>
        <a:xfrm>
          <a:off x="4034198" y="1091"/>
          <a:ext cx="2729179" cy="2154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rPr>
            <a:t>Positive, confident and connected sense of self</a:t>
          </a:r>
          <a:endParaRPr lang="en-US" sz="3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34198" y="1091"/>
        <a:ext cx="2729179" cy="2154157"/>
      </dsp:txXfrm>
    </dsp:sp>
    <dsp:sp modelId="{FFB35BDD-8B22-41DF-A813-893195F64014}">
      <dsp:nvSpPr>
        <dsp:cNvPr id="0" name=""/>
        <dsp:cNvSpPr/>
      </dsp:nvSpPr>
      <dsp:spPr>
        <a:xfrm>
          <a:off x="1020611" y="2435126"/>
          <a:ext cx="2729179" cy="20836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Influential &amp; informed global ambassadors</a:t>
          </a:r>
          <a:endParaRPr lang="en-US" sz="3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20611" y="2435126"/>
        <a:ext cx="2729179" cy="2083613"/>
      </dsp:txXfrm>
    </dsp:sp>
    <dsp:sp modelId="{ED031851-B8B4-4BDF-BA38-24BBFB3B9D1D}">
      <dsp:nvSpPr>
        <dsp:cNvPr id="0" name=""/>
        <dsp:cNvSpPr/>
      </dsp:nvSpPr>
      <dsp:spPr>
        <a:xfrm>
          <a:off x="4137525" y="2429257"/>
          <a:ext cx="2729179" cy="21590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rPr>
            <a:t>Reflective, empathetic &amp; empowering stewards</a:t>
          </a:r>
          <a:endParaRPr lang="en-US" sz="3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137525" y="2429257"/>
        <a:ext cx="2729179" cy="2159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46D92-4ECE-4A5C-840F-AC80EEFBED78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C91D8-F935-4D6A-A6F9-47F9FA909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18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755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11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89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92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62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18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29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collected</a:t>
            </a:r>
          </a:p>
          <a:p>
            <a:r>
              <a:rPr lang="en-US" dirty="0" smtClean="0"/>
              <a:t>Crosswalk</a:t>
            </a:r>
            <a:r>
              <a:rPr lang="en-US" baseline="0" dirty="0" smtClean="0"/>
              <a:t> CTE program data with Labor Market data</a:t>
            </a:r>
          </a:p>
          <a:p>
            <a:r>
              <a:rPr lang="en-US" baseline="0" dirty="0" smtClean="0"/>
              <a:t>Refer that we’ve taken Board through data before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7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Tri-county region: Multnomah, Washington, and Clackamas counties</a:t>
            </a:r>
          </a:p>
          <a:p>
            <a:r>
              <a:rPr lang="en-US" dirty="0"/>
              <a:t>Add/say percent of total employment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E3AC1905-3DA9-B34B-88F1-E22ACC2A998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7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E3AC1905-3DA9-B34B-88F1-E22ACC2A998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36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E3AC1905-3DA9-B34B-88F1-E22ACC2A998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0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relevant occupations with &gt; 300 annual openings</a:t>
            </a:r>
            <a:endParaRPr lang="en-US" baseline="0" dirty="0"/>
          </a:p>
          <a:p>
            <a:r>
              <a:rPr lang="en-US" baseline="0" dirty="0"/>
              <a:t>Change labels to white font</a:t>
            </a:r>
          </a:p>
          <a:p>
            <a:endParaRPr lang="en-US" baseline="0" dirty="0"/>
          </a:p>
          <a:p>
            <a:r>
              <a:rPr lang="en-US" baseline="0" dirty="0"/>
              <a:t>YC:  Focus on the process and what we heard</a:t>
            </a:r>
          </a:p>
          <a:p>
            <a:r>
              <a:rPr lang="en-US" baseline="0" dirty="0"/>
              <a:t>AT:  Sharing sample of the data</a:t>
            </a:r>
          </a:p>
          <a:p>
            <a:pPr marL="158750" indent="0">
              <a:buNone/>
            </a:pPr>
            <a:endParaRPr lang="en-US" baseline="0" dirty="0"/>
          </a:p>
          <a:p>
            <a:r>
              <a:rPr lang="en-US" baseline="0" dirty="0"/>
              <a:t>YC:  Put data in as an appendix</a:t>
            </a:r>
          </a:p>
          <a:p>
            <a:r>
              <a:rPr lang="en-US" baseline="0" dirty="0"/>
              <a:t>SC:  We know you’ll be interested in seeing what the data looks like.  We’re giving you a sample now.</a:t>
            </a:r>
          </a:p>
          <a:p>
            <a:r>
              <a:rPr lang="en-US" baseline="0" dirty="0"/>
              <a:t>YC:  Data still needs to be analyzed</a:t>
            </a:r>
          </a:p>
          <a:p>
            <a:endParaRPr lang="en-US" baseline="0" dirty="0"/>
          </a:p>
          <a:p>
            <a:r>
              <a:rPr lang="en-US" baseline="0" dirty="0"/>
              <a:t>SC:  We’re on target for meeting the deadlines</a:t>
            </a:r>
          </a:p>
          <a:p>
            <a:endParaRPr lang="en-US" baseline="0" dirty="0"/>
          </a:p>
          <a:p>
            <a:r>
              <a:rPr lang="en-US" baseline="0" dirty="0"/>
              <a:t>RP:  Links from Memo require apps4pps; need to change it to something public facing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E3AC1905-3DA9-B34B-88F1-E22ACC2A998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27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relevant occupations with &gt; 150 annual openings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E3AC1905-3DA9-B34B-88F1-E22ACC2A998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33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8,037 students projected to earn credit = (XX percent of total 9-12 district enrollment) </a:t>
            </a:r>
          </a:p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4853 students have achieved concentrator</a:t>
            </a:r>
            <a:r>
              <a:rPr lang="en-US" sz="1100" baseline="0" dirty="0">
                <a:latin typeface="Calibri" panose="020F0502020204030204" pitchFamily="34" charset="0"/>
                <a:cs typeface="Calibri" panose="020F0502020204030204" pitchFamily="34" charset="0"/>
              </a:rPr>
              <a:t> status or are projected to =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(XX percent of total 9-12 district enrollment)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767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 no instances of fewer than 25% male enrollees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98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 no instances of fewer than 25% male concentrators.</a:t>
            </a:r>
          </a:p>
          <a:p>
            <a:r>
              <a:rPr lang="en-US" dirty="0"/>
              <a:t>Note that the finance cluster had no concentrators yet for either male or female enrollees.</a:t>
            </a:r>
          </a:p>
        </p:txBody>
      </p:sp>
    </p:spTree>
    <p:extLst>
      <p:ext uri="{BB962C8B-B14F-4D97-AF65-F5344CB8AC3E}">
        <p14:creationId xmlns:p14="http://schemas.microsoft.com/office/powerpoint/2010/main" val="4184831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320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3230" indent="-173230"/>
            <a:r>
              <a:rPr dirty="0"/>
              <a:t>Pathway student learning outcomes describe what we want graduates to know and be able to do – in the context of the career theme</a:t>
            </a:r>
          </a:p>
          <a:p>
            <a:pPr marL="173230" indent="-173230" defTabSz="923899"/>
            <a:endParaRPr dirty="0"/>
          </a:p>
          <a:p>
            <a:pPr marL="173230" indent="-173230" defTabSz="923899"/>
            <a:r>
              <a:rPr dirty="0"/>
              <a:t>Pathways that provide personalized support to integrate academic and technical/professional learning through real world application and </a:t>
            </a:r>
            <a:br>
              <a:rPr dirty="0"/>
            </a:br>
            <a:r>
              <a:rPr dirty="0"/>
              <a:t>work-based learning, have a better chance of graduating with the knowledge, skills and dispositions necessary for college and career </a:t>
            </a:r>
            <a:br>
              <a:rPr dirty="0"/>
            </a:br>
            <a:r>
              <a:rPr dirty="0"/>
              <a:t>readiness</a:t>
            </a:r>
            <a:r>
              <a:rPr b="1" dirty="0">
                <a:solidFill>
                  <a:srgbClr val="F17A34"/>
                </a:solidFill>
              </a:rPr>
              <a:t> because </a:t>
            </a:r>
            <a:r>
              <a:rPr dirty="0"/>
              <a:t>they had the opportunity to practice and develop them while in high school.</a:t>
            </a:r>
          </a:p>
          <a:p>
            <a:pPr marL="173230" indent="-173230"/>
            <a:endParaRPr dirty="0"/>
          </a:p>
          <a:p>
            <a:pPr marL="173230" indent="-173230">
              <a:buSzPct val="10000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63106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3230" indent="-173230"/>
            <a:r>
              <a:t>Pathway student learning outcomes describe what we want graduates to know and be able to do – in the context of the career theme</a:t>
            </a:r>
          </a:p>
          <a:p>
            <a:pPr marL="173230" indent="-173230" defTabSz="923899"/>
            <a:endParaRPr/>
          </a:p>
          <a:p>
            <a:pPr marL="173230" indent="-173230" defTabSz="923899"/>
            <a:r>
              <a:t>Pathways that provide personalized support to integrate academic and technical/professional learning through real world application and </a:t>
            </a:r>
            <a:br/>
            <a:r>
              <a:t>work-based learning, have a better chance of graduating with the knowledge, skills and dispositions necessary for college and career </a:t>
            </a:r>
            <a:br/>
            <a:r>
              <a:t>readiness</a:t>
            </a:r>
            <a:r>
              <a:rPr b="1">
                <a:solidFill>
                  <a:srgbClr val="F17A34"/>
                </a:solidFill>
              </a:rPr>
              <a:t> because </a:t>
            </a:r>
            <a:r>
              <a:t>they had the opportunity to practice and develop them while in high school.</a:t>
            </a:r>
          </a:p>
          <a:p>
            <a:pPr marL="173230" indent="-173230"/>
            <a:endParaRPr/>
          </a:p>
          <a:p>
            <a:pPr marL="173230" indent="-173230">
              <a:buSzPct val="100000"/>
              <a:buChar char="-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873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c8f162d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c8f162d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-this data shows our achievement gap persists.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8659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11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dates</a:t>
            </a:r>
          </a:p>
          <a:p>
            <a:r>
              <a:rPr lang="en-US" dirty="0"/>
              <a:t>Change District</a:t>
            </a:r>
            <a:r>
              <a:rPr lang="en-US" baseline="0" dirty="0"/>
              <a:t> to “no caps” – district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449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84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250+ participants</a:t>
            </a:r>
          </a:p>
          <a:p>
            <a:pPr marL="158750" indent="0">
              <a:buNone/>
            </a:pPr>
            <a:r>
              <a:rPr lang="en-US" dirty="0"/>
              <a:t>Included:</a:t>
            </a:r>
          </a:p>
          <a:p>
            <a:r>
              <a:rPr lang="en-US" dirty="0"/>
              <a:t>Administrators and</a:t>
            </a:r>
            <a:r>
              <a:rPr lang="en-US" baseline="0" dirty="0"/>
              <a:t> teachers</a:t>
            </a:r>
            <a:r>
              <a:rPr lang="en-US" dirty="0"/>
              <a:t> from Alliance, Benson, Grant, Madison</a:t>
            </a:r>
          </a:p>
          <a:p>
            <a:r>
              <a:rPr lang="en-US" dirty="0"/>
              <a:t>District leadership included Superintendent,</a:t>
            </a:r>
            <a:r>
              <a:rPr lang="en-US" baseline="0" dirty="0"/>
              <a:t> board members, instructional leaders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CTE teachers</a:t>
            </a:r>
            <a:r>
              <a:rPr lang="en-US" baseline="0" dirty="0"/>
              <a:t> and TOSAs (Teachers on Special Assignment)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81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aseline="0" dirty="0"/>
          </a:p>
          <a:p>
            <a:r>
              <a:rPr lang="en-US" baseline="0" dirty="0"/>
              <a:t>Note:  pulled from draft Graduate profile</a:t>
            </a:r>
          </a:p>
          <a:p>
            <a:r>
              <a:rPr lang="en-US" baseline="0" dirty="0"/>
              <a:t>Note:  Board needs to approve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55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Note:  pulled from draft Graduate profile</a:t>
            </a:r>
          </a:p>
          <a:p>
            <a:r>
              <a:rPr lang="en-US" baseline="0" dirty="0"/>
              <a:t>Note:  Board needs to approve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9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/>
          <p:cNvSpPr/>
          <p:nvPr/>
        </p:nvSpPr>
        <p:spPr>
          <a:xfrm>
            <a:off x="0" y="6645729"/>
            <a:ext cx="9144000" cy="212272"/>
          </a:xfrm>
          <a:prstGeom prst="rect">
            <a:avLst/>
          </a:prstGeom>
          <a:gradFill>
            <a:gsLst>
              <a:gs pos="0">
                <a:srgbClr val="00BAB3"/>
              </a:gs>
              <a:gs pos="29000">
                <a:srgbClr val="489FDF"/>
              </a:gs>
              <a:gs pos="66000">
                <a:srgbClr val="7A4183"/>
              </a:gs>
              <a:gs pos="100000">
                <a:srgbClr val="A83D7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" name="connectED_Tag_1300px.jpg" descr="connectED_Tag_1300px.jpg"/>
          <p:cNvPicPr>
            <a:picLocks noChangeAspect="1"/>
          </p:cNvPicPr>
          <p:nvPr/>
        </p:nvPicPr>
        <p:blipFill>
          <a:blip r:embed="rId2">
            <a:extLst/>
          </a:blip>
          <a:srcRect t="9388" b="9388"/>
          <a:stretch>
            <a:fillRect/>
          </a:stretch>
        </p:blipFill>
        <p:spPr>
          <a:xfrm>
            <a:off x="7352210" y="5817786"/>
            <a:ext cx="1506039" cy="64832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4359" y="580000"/>
            <a:ext cx="7950908" cy="84840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ts val="3200"/>
              </a:lnSpc>
              <a:spcBef>
                <a:spcPts val="1000"/>
              </a:spcBef>
              <a:buClrTx/>
              <a:buSzTx/>
              <a:buFontTx/>
              <a:buNone/>
              <a:defRPr sz="2800" b="1"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723900" indent="-266700">
              <a:lnSpc>
                <a:spcPts val="3200"/>
              </a:lnSpc>
              <a:spcBef>
                <a:spcPts val="1000"/>
              </a:spcBef>
              <a:buClrTx/>
              <a:buFontTx/>
              <a:buChar char="•"/>
              <a:defRPr b="1"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234439" indent="-320039">
              <a:lnSpc>
                <a:spcPts val="3200"/>
              </a:lnSpc>
              <a:spcBef>
                <a:spcPts val="1000"/>
              </a:spcBef>
              <a:buClrTx/>
              <a:buFontTx/>
              <a:defRPr sz="2800" b="1"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727200" indent="-355600">
              <a:lnSpc>
                <a:spcPts val="3200"/>
              </a:lnSpc>
              <a:spcBef>
                <a:spcPts val="1000"/>
              </a:spcBef>
              <a:buClrTx/>
              <a:buFontTx/>
              <a:buChar char="•"/>
              <a:defRPr sz="2800" b="1"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2184400" indent="-355600">
              <a:lnSpc>
                <a:spcPts val="3200"/>
              </a:lnSpc>
              <a:spcBef>
                <a:spcPts val="1000"/>
              </a:spcBef>
              <a:buClrTx/>
              <a:buFontTx/>
              <a:buChar char="•"/>
              <a:defRPr sz="2800" b="1">
                <a:uFillTx/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>
            <a:miter lim="400000"/>
          </a:ln>
        </p:spPr>
        <p:txBody>
          <a:bodyPr lIns="45719" tIns="45719" rIns="45719" bIns="45719">
            <a:spAutoFit/>
          </a:bodyPr>
          <a:lstStyle>
            <a:lvl1pPr>
              <a:defRPr sz="1200">
                <a:solidFill>
                  <a:srgbClr val="000000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6898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933715" y="564875"/>
            <a:ext cx="3276569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548644" y="1609344"/>
            <a:ext cx="8046710" cy="359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727405" y="632486"/>
            <a:ext cx="7689189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2933715" y="564875"/>
            <a:ext cx="3276569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2933715" y="564875"/>
            <a:ext cx="3276569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algn="r"/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1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0EA9-3368-4510-94AF-7D4349E81E54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28A-2F00-4856-B8AF-0B06B3F2B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7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4359" y="612659"/>
            <a:ext cx="3684479" cy="84840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ts val="3200"/>
              </a:lnSpc>
              <a:spcBef>
                <a:spcPts val="1000"/>
              </a:spcBef>
              <a:buClrTx/>
              <a:buSzTx/>
              <a:buFontTx/>
              <a:buNone/>
              <a:defRPr sz="2800" b="1"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723900" indent="-266700">
              <a:lnSpc>
                <a:spcPts val="3200"/>
              </a:lnSpc>
              <a:spcBef>
                <a:spcPts val="1000"/>
              </a:spcBef>
              <a:buClrTx/>
              <a:buFontTx/>
              <a:buChar char="•"/>
              <a:defRPr b="1"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234439" indent="-320039">
              <a:lnSpc>
                <a:spcPts val="3200"/>
              </a:lnSpc>
              <a:spcBef>
                <a:spcPts val="1000"/>
              </a:spcBef>
              <a:buClrTx/>
              <a:buFontTx/>
              <a:defRPr sz="2800" b="1"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727200" indent="-355600">
              <a:lnSpc>
                <a:spcPts val="3200"/>
              </a:lnSpc>
              <a:spcBef>
                <a:spcPts val="1000"/>
              </a:spcBef>
              <a:buClrTx/>
              <a:buFontTx/>
              <a:buChar char="•"/>
              <a:defRPr sz="2800" b="1"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2184400" indent="-355600">
              <a:lnSpc>
                <a:spcPts val="3200"/>
              </a:lnSpc>
              <a:spcBef>
                <a:spcPts val="1000"/>
              </a:spcBef>
              <a:buClrTx/>
              <a:buFontTx/>
              <a:buChar char="•"/>
              <a:defRPr sz="2800" b="1">
                <a:uFillTx/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idx="13"/>
          </p:nvPr>
        </p:nvSpPr>
        <p:spPr>
          <a:xfrm>
            <a:off x="4792436" y="0"/>
            <a:ext cx="4351564" cy="66457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Rectangle 12"/>
          <p:cNvSpPr/>
          <p:nvPr/>
        </p:nvSpPr>
        <p:spPr>
          <a:xfrm>
            <a:off x="0" y="6645729"/>
            <a:ext cx="9144000" cy="212272"/>
          </a:xfrm>
          <a:prstGeom prst="rect">
            <a:avLst/>
          </a:prstGeom>
          <a:gradFill>
            <a:gsLst>
              <a:gs pos="0">
                <a:srgbClr val="00BAB3"/>
              </a:gs>
              <a:gs pos="29000">
                <a:srgbClr val="489FDF"/>
              </a:gs>
              <a:gs pos="66000">
                <a:srgbClr val="7A4183"/>
              </a:gs>
              <a:gs pos="100000">
                <a:srgbClr val="A83D7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>
            <a:miter lim="400000"/>
          </a:ln>
        </p:spPr>
        <p:txBody>
          <a:bodyPr lIns="45719" tIns="45719" rIns="45719" bIns="45719">
            <a:spAutoFit/>
          </a:bodyPr>
          <a:lstStyle>
            <a:lvl1pPr>
              <a:defRPr sz="1200">
                <a:solidFill>
                  <a:srgbClr val="000000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54288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33046" y="5481573"/>
            <a:ext cx="248569" cy="254001"/>
          </a:xfrm>
          <a:prstGeom prst="rect">
            <a:avLst/>
          </a:prstGeom>
          <a:ln>
            <a:miter lim="400000"/>
          </a:ln>
        </p:spPr>
        <p:txBody>
          <a:bodyPr lIns="19050" tIns="19050" rIns="19050" bIns="19050" anchor="t">
            <a:spAutoFit/>
          </a:bodyPr>
          <a:lstStyle>
            <a:lvl1pPr algn="ctr" defTabSz="412750">
              <a:defRPr sz="1400" b="1">
                <a:solidFill>
                  <a:srgbClr val="B6BE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8813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933715" y="564875"/>
            <a:ext cx="3276569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548644" y="1609344"/>
            <a:ext cx="8046710" cy="359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u="none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2" y="0"/>
            <a:ext cx="9143999" cy="6857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7"/>
          <p:cNvSpPr txBox="1"/>
          <p:nvPr/>
        </p:nvSpPr>
        <p:spPr>
          <a:xfrm>
            <a:off x="833907" y="2087999"/>
            <a:ext cx="6998312" cy="2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noAutofit/>
          </a:bodyPr>
          <a:lstStyle/>
          <a:p>
            <a:pPr marL="12700" marR="5080" lvl="0" indent="45720" algn="ctr" rtl="0">
              <a:lnSpc>
                <a:spcPct val="1193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and Career </a:t>
            </a:r>
          </a:p>
          <a:p>
            <a:pPr marL="12700" marR="5080" lvl="0" indent="45720" algn="ctr" rtl="0">
              <a:lnSpc>
                <a:spcPct val="1193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 Plan Update</a:t>
            </a:r>
          </a:p>
          <a:p>
            <a:pPr marL="12700" marR="5080" lvl="0" indent="45720" algn="ctr" rtl="0">
              <a:lnSpc>
                <a:spcPct val="119318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 lvl="0" indent="45720" algn="ctr" rtl="0">
              <a:lnSpc>
                <a:spcPct val="1193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21, 2019</a:t>
            </a:r>
            <a:endParaRPr sz="3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MG_54141-small.jpg" descr="MG_54141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0181" y="200485"/>
            <a:ext cx="9684362" cy="645703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Rectangle"/>
          <p:cNvSpPr/>
          <p:nvPr/>
        </p:nvSpPr>
        <p:spPr>
          <a:xfrm>
            <a:off x="-1" y="2567954"/>
            <a:ext cx="9182101" cy="3432796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00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94763" y="5481638"/>
            <a:ext cx="249237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18" name="Strong career and technical education alone can’t produce career success"/>
          <p:cNvSpPr txBox="1"/>
          <p:nvPr/>
        </p:nvSpPr>
        <p:spPr>
          <a:xfrm>
            <a:off x="438150" y="4753133"/>
            <a:ext cx="8303873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>
              <a:defRPr sz="3600">
                <a:solidFill>
                  <a:srgbClr val="02308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Strong career and technical education alone </a:t>
            </a:r>
            <a:r>
              <a:rPr b="1"/>
              <a:t>can’t produce career success</a:t>
            </a:r>
          </a:p>
        </p:txBody>
      </p:sp>
    </p:spTree>
    <p:extLst>
      <p:ext uri="{BB962C8B-B14F-4D97-AF65-F5344CB8AC3E}">
        <p14:creationId xmlns:p14="http://schemas.microsoft.com/office/powerpoint/2010/main" val="702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Q:\3675 IRV V District Initiative\3675-060 Framework and District Tools_Roman\District Guide_Elizabeth\District Guide graphics\Photos\7776214008_acae8e2cec_o.jpg" descr="Q:\3675 IRV V District Initiative\3675-060 Framework and District Tools_Roman\District Guide_Elizabeth\District Guide graphics\Photos\7776214008_acae8e2cec_o.jpg"/>
          <p:cNvPicPr>
            <a:picLocks noChangeAspect="1"/>
          </p:cNvPicPr>
          <p:nvPr/>
        </p:nvPicPr>
        <p:blipFill>
          <a:blip r:embed="rId2">
            <a:extLst/>
          </a:blip>
          <a:srcRect l="4172" r="7637"/>
          <a:stretch>
            <a:fillRect/>
          </a:stretch>
        </p:blipFill>
        <p:spPr>
          <a:xfrm>
            <a:off x="-154724" y="-542971"/>
            <a:ext cx="9453448" cy="949129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Rectangle"/>
          <p:cNvSpPr/>
          <p:nvPr/>
        </p:nvSpPr>
        <p:spPr>
          <a:xfrm>
            <a:off x="0" y="2280940"/>
            <a:ext cx="9182100" cy="457706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296168" y="6165763"/>
            <a:ext cx="282831" cy="317805"/>
          </a:xfrm>
          <a:prstGeom prst="rect">
            <a:avLst/>
          </a:prstGeom>
          <a:ln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201" tIns="19201" rIns="19201" bIns="19201" anchor="t">
            <a:spAutoFit/>
          </a:bodyPr>
          <a:lstStyle>
            <a:lvl1pPr algn="l">
              <a:defRPr sz="1800">
                <a:solidFill>
                  <a:srgbClr val="000000"/>
                </a:solidFill>
                <a:uFillTx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23" name="We Need a New Approach: One Preparing Students for Both College and Career"/>
          <p:cNvSpPr txBox="1"/>
          <p:nvPr/>
        </p:nvSpPr>
        <p:spPr>
          <a:xfrm>
            <a:off x="438150" y="5122811"/>
            <a:ext cx="8303873" cy="1705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5" tIns="21335" rIns="21335" bIns="21335" anchor="ctr">
            <a:spAutoFit/>
          </a:bodyPr>
          <a:lstStyle/>
          <a:p>
            <a:pPr defTabSz="768095">
              <a:defRPr sz="3600" b="1">
                <a:solidFill>
                  <a:srgbClr val="02308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We </a:t>
            </a:r>
            <a:r>
              <a:rPr lang="en-US" dirty="0" smtClean="0"/>
              <a:t>n</a:t>
            </a:r>
            <a:r>
              <a:rPr dirty="0" smtClean="0"/>
              <a:t>eed </a:t>
            </a:r>
            <a:r>
              <a:rPr dirty="0"/>
              <a:t>a </a:t>
            </a:r>
            <a:r>
              <a:rPr lang="en-US" dirty="0" smtClean="0"/>
              <a:t>n</a:t>
            </a:r>
            <a:r>
              <a:rPr dirty="0" smtClean="0"/>
              <a:t>ew </a:t>
            </a:r>
            <a:r>
              <a:rPr lang="en-US" dirty="0"/>
              <a:t>a</a:t>
            </a:r>
            <a:r>
              <a:rPr dirty="0" smtClean="0"/>
              <a:t>pproach</a:t>
            </a:r>
            <a:r>
              <a:rPr dirty="0"/>
              <a:t>: </a:t>
            </a:r>
            <a:r>
              <a:rPr lang="en-US" dirty="0"/>
              <a:t>p</a:t>
            </a:r>
            <a:r>
              <a:rPr lang="en-US" dirty="0" smtClean="0"/>
              <a:t>athways </a:t>
            </a:r>
            <a:r>
              <a:rPr lang="en-US" dirty="0"/>
              <a:t>that </a:t>
            </a:r>
            <a:r>
              <a:rPr dirty="0"/>
              <a:t>prepare </a:t>
            </a:r>
            <a:r>
              <a:rPr lang="en-US" dirty="0" smtClean="0"/>
              <a:t>s</a:t>
            </a:r>
            <a:r>
              <a:rPr dirty="0" smtClean="0"/>
              <a:t>tudents </a:t>
            </a:r>
            <a:r>
              <a:rPr dirty="0"/>
              <a:t>for </a:t>
            </a:r>
            <a:r>
              <a:rPr lang="en-US" i="1" dirty="0"/>
              <a:t>b</a:t>
            </a:r>
            <a:r>
              <a:rPr i="1" dirty="0" smtClean="0"/>
              <a:t>oth</a:t>
            </a:r>
            <a:r>
              <a:rPr dirty="0" smtClean="0"/>
              <a:t> </a:t>
            </a:r>
            <a:r>
              <a:rPr lang="en-US" dirty="0"/>
              <a:t>c</a:t>
            </a:r>
            <a:r>
              <a:rPr dirty="0" smtClean="0"/>
              <a:t>ollege </a:t>
            </a:r>
            <a:r>
              <a:rPr i="1" dirty="0"/>
              <a:t>and</a:t>
            </a:r>
            <a:r>
              <a:rPr dirty="0"/>
              <a:t> </a:t>
            </a:r>
            <a:r>
              <a:rPr lang="en-US" dirty="0" smtClean="0"/>
              <a:t>c</a:t>
            </a:r>
            <a:r>
              <a:rPr dirty="0" smtClean="0"/>
              <a:t>areer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16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102398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4000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Timeline- what we have done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644814"/>
              </p:ext>
            </p:extLst>
          </p:nvPr>
        </p:nvGraphicFramePr>
        <p:xfrm>
          <a:off x="549275" y="1260835"/>
          <a:ext cx="8045450" cy="5346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441">
                  <a:extLst>
                    <a:ext uri="{9D8B030D-6E8A-4147-A177-3AD203B41FA5}">
                      <a16:colId xmlns:a16="http://schemas.microsoft.com/office/drawing/2014/main" val="2868083634"/>
                    </a:ext>
                  </a:extLst>
                </a:gridCol>
                <a:gridCol w="5539009">
                  <a:extLst>
                    <a:ext uri="{9D8B030D-6E8A-4147-A177-3AD203B41FA5}">
                      <a16:colId xmlns:a16="http://schemas.microsoft.com/office/drawing/2014/main" val="632158651"/>
                    </a:ext>
                  </a:extLst>
                </a:gridCol>
              </a:tblGrid>
              <a:tr h="4783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924728"/>
                  </a:ext>
                </a:extLst>
              </a:tr>
              <a:tr h="6683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September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Clarified the district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need, wrote up a scope of work, and beg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 the RFP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process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892778"/>
                  </a:ext>
                </a:extLst>
              </a:tr>
              <a:tr h="6683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November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Contract negotiations with </a:t>
                      </a:r>
                      <a:r>
                        <a:rPr lang="en-US" sz="18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85967"/>
                  </a:ext>
                </a:extLst>
              </a:tr>
              <a:tr h="6683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December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Board approval to begin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partnership with </a:t>
                      </a:r>
                      <a:r>
                        <a:rPr lang="en-US" sz="18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989613"/>
                  </a:ext>
                </a:extLst>
              </a:tr>
              <a:tr h="6683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January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visit of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ConnectEd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scope and role clarification,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listening 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campaign, 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staff orientation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555958"/>
                  </a:ext>
                </a:extLst>
              </a:tr>
              <a:tr h="4783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February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site visit (snow days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!), Third </a:t>
                      </a:r>
                      <a:r>
                        <a:rPr lang="en-US" sz="18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ConnectEd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site visit- collection of qualitative data from stakeholders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201479"/>
                  </a:ext>
                </a:extLst>
              </a:tr>
              <a:tr h="4783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March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/April 2019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Compile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labor market data, compile pathway and student participation data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927063"/>
                  </a:ext>
                </a:extLst>
              </a:tr>
              <a:tr h="6683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Board 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 starting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process of using qualitative and quantitative data to clarify district needs and strengths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753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7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4000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Timeline- what is next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181082"/>
              </p:ext>
            </p:extLst>
          </p:nvPr>
        </p:nvGraphicFramePr>
        <p:xfrm>
          <a:off x="549275" y="1609727"/>
          <a:ext cx="8045450" cy="4776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441">
                  <a:extLst>
                    <a:ext uri="{9D8B030D-6E8A-4147-A177-3AD203B41FA5}">
                      <a16:colId xmlns:a16="http://schemas.microsoft.com/office/drawing/2014/main" val="2868083634"/>
                    </a:ext>
                  </a:extLst>
                </a:gridCol>
                <a:gridCol w="5539009">
                  <a:extLst>
                    <a:ext uri="{9D8B030D-6E8A-4147-A177-3AD203B41FA5}">
                      <a16:colId xmlns:a16="http://schemas.microsoft.com/office/drawing/2014/main" val="632158651"/>
                    </a:ext>
                  </a:extLst>
                </a:gridCol>
              </a:tblGrid>
              <a:tr h="4783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924728"/>
                  </a:ext>
                </a:extLst>
              </a:tr>
              <a:tr h="6683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June 10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2019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Proposed first Advisory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Group meeting to orient members to the process and next steps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892778"/>
                  </a:ext>
                </a:extLst>
              </a:tr>
              <a:tr h="6683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June 17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   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Summary reports on data collection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analysis submitted for review to ConnectEd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85967"/>
                  </a:ext>
                </a:extLst>
              </a:tr>
              <a:tr h="6683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July/August 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Proposed second Advisory Group meeting to review draft of the master plan and provide input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989613"/>
                  </a:ext>
                </a:extLst>
              </a:tr>
              <a:tr h="6683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September 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Proposed third Advisory Group meeting to review final draft of the master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plan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555958"/>
                  </a:ext>
                </a:extLst>
              </a:tr>
              <a:tr h="4783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October 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Submit master plan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201479"/>
                  </a:ext>
                </a:extLst>
              </a:tr>
              <a:tr h="47831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November 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Submit 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927063"/>
                  </a:ext>
                </a:extLst>
              </a:tr>
              <a:tr h="6683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Between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January 2019 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 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 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Cohort 1 Pathway Design Institute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753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7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8260"/>
            <a:ext cx="9143999" cy="69596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Process: Current Status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47345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999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4000" cy="69596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Process: Current Status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605186"/>
              </p:ext>
            </p:extLst>
          </p:nvPr>
        </p:nvGraphicFramePr>
        <p:xfrm>
          <a:off x="457200" y="16002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27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3771"/>
            <a:ext cx="9144000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Process: Current Status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859139"/>
              </p:ext>
            </p:extLst>
          </p:nvPr>
        </p:nvGraphicFramePr>
        <p:xfrm>
          <a:off x="457200" y="1803401"/>
          <a:ext cx="8229600" cy="365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255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64875"/>
            <a:ext cx="9144000" cy="695960"/>
          </a:xfrm>
        </p:spPr>
        <p:txBody>
          <a:bodyPr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Listening Tour Jan-Apr 2019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9654" y="1402008"/>
            <a:ext cx="8405746" cy="4820050"/>
          </a:xfrm>
        </p:spPr>
        <p:txBody>
          <a:bodyPr/>
          <a:lstStyle/>
          <a:p>
            <a:pPr marL="571500" indent="-342900">
              <a:buSzPct val="100000"/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High school principals, vice principals, counselors, core academic &amp; CTE teachers</a:t>
            </a:r>
          </a:p>
          <a:p>
            <a:pPr marL="228600" indent="0">
              <a:buSzPct val="100000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SzPct val="100000"/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District leadership</a:t>
            </a:r>
          </a:p>
          <a:p>
            <a:pPr marL="228600" indent="0">
              <a:buSzPct val="100000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SzPct val="100000"/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Career Coordinators</a:t>
            </a:r>
          </a:p>
          <a:p>
            <a:pPr marL="228600" indent="0">
              <a:buSzPct val="100000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SzPct val="100000"/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Portland Association of Teachers (PAT) </a:t>
            </a:r>
          </a:p>
          <a:p>
            <a:pPr marL="228600" indent="0">
              <a:buSzPct val="100000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buSzPct val="10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Industry, post-secondary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&amp; community partners</a:t>
            </a:r>
          </a:p>
        </p:txBody>
      </p:sp>
    </p:spTree>
    <p:extLst>
      <p:ext uri="{BB962C8B-B14F-4D97-AF65-F5344CB8AC3E}">
        <p14:creationId xmlns:p14="http://schemas.microsoft.com/office/powerpoint/2010/main" val="30470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577211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Compelling Community Aspiration Data: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Graduate Portrait Themes</a:t>
            </a:r>
          </a:p>
        </p:txBody>
      </p:sp>
    </p:spTree>
    <p:extLst>
      <p:ext uri="{BB962C8B-B14F-4D97-AF65-F5344CB8AC3E}">
        <p14:creationId xmlns:p14="http://schemas.microsoft.com/office/powerpoint/2010/main" val="77276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0" y="894325"/>
            <a:ext cx="9144000" cy="6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Google Shape;52;p8"/>
          <p:cNvSpPr txBox="1"/>
          <p:nvPr/>
        </p:nvSpPr>
        <p:spPr>
          <a:xfrm>
            <a:off x="191729" y="1847598"/>
            <a:ext cx="8952271" cy="436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noAutofit/>
          </a:bodyPr>
          <a:lstStyle/>
          <a:p>
            <a:pPr marL="114300" marR="507365" lvl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purpose of tonight’s presentation is to provide the board a status update on the College and Career Readiness (CCR) Master Plan.</a:t>
            </a:r>
            <a:endParaRPr lang="en-US"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marR="507365" lvl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marR="507365" lvl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 Include:</a:t>
            </a:r>
          </a:p>
          <a:p>
            <a:pPr marL="114300" marR="507365" lvl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1. Master planning </a:t>
            </a:r>
            <a:r>
              <a:rPr lang="en-US" sz="24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</a:p>
          <a:p>
            <a:pPr marL="114300" marR="507365" lvl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2. Preliminary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 campaign data</a:t>
            </a:r>
          </a:p>
          <a:p>
            <a:pPr marL="114300" marR="507365">
              <a:lnSpc>
                <a:spcPct val="118750"/>
              </a:lnSpc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labor market data</a:t>
            </a:r>
          </a:p>
          <a:p>
            <a:pPr marL="114300" marR="507365">
              <a:lnSpc>
                <a:spcPct val="118750"/>
              </a:lnSpc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pathway data	</a:t>
            </a:r>
            <a:endParaRPr lang="en-US" sz="2400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marR="507365">
              <a:lnSpc>
                <a:spcPct val="118750"/>
              </a:lnSpc>
              <a:buClr>
                <a:schemeClr val="dk1"/>
              </a:buClr>
              <a:buSzPts val="1800"/>
            </a:pPr>
            <a:r>
              <a:rPr lang="en-US" sz="24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5.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 of quality college and career pathways</a:t>
            </a:r>
          </a:p>
          <a:p>
            <a:pPr marL="114300" marR="507365">
              <a:lnSpc>
                <a:spcPct val="118750"/>
              </a:lnSpc>
              <a:buClr>
                <a:schemeClr val="dk1"/>
              </a:buClr>
              <a:buSzPts val="1800"/>
            </a:pP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marR="507365">
              <a:lnSpc>
                <a:spcPct val="118750"/>
              </a:lnSpc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114300" marR="507365" lvl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400" dirty="0">
              <a:solidFill>
                <a:schemeClr val="dk1"/>
              </a:solidFill>
            </a:endParaRPr>
          </a:p>
          <a:p>
            <a:pPr marL="114300" marR="507365" lvl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800" dirty="0">
              <a:solidFill>
                <a:schemeClr val="dk1"/>
              </a:solidFill>
            </a:endParaRPr>
          </a:p>
          <a:p>
            <a:pPr marL="457200" marR="507365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457200" marR="507365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457200" marR="507365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endParaRPr sz="235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4000" cy="695960"/>
          </a:xfrm>
        </p:spPr>
        <p:txBody>
          <a:bodyPr/>
          <a:lstStyle/>
          <a:p>
            <a:pPr algn="ctr"/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Proposed PPS Graduate Portrait*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05078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30725331"/>
              </p:ext>
            </p:extLst>
          </p:nvPr>
        </p:nvGraphicFramePr>
        <p:xfrm>
          <a:off x="627961" y="1456566"/>
          <a:ext cx="7888077" cy="4776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6339804"/>
            <a:ext cx="14125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* Board Approval Required</a:t>
            </a:r>
          </a:p>
        </p:txBody>
      </p:sp>
    </p:spTree>
    <p:extLst>
      <p:ext uri="{BB962C8B-B14F-4D97-AF65-F5344CB8AC3E}">
        <p14:creationId xmlns:p14="http://schemas.microsoft.com/office/powerpoint/2010/main" val="33025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4000" cy="695960"/>
          </a:xfrm>
        </p:spPr>
        <p:txBody>
          <a:bodyPr/>
          <a:lstStyle/>
          <a:p>
            <a:pPr algn="ctr"/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Proposed PPS Graduate Portrait*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05078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24433954"/>
              </p:ext>
            </p:extLst>
          </p:nvPr>
        </p:nvGraphicFramePr>
        <p:xfrm>
          <a:off x="572006" y="1569017"/>
          <a:ext cx="7795480" cy="4588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6339804"/>
            <a:ext cx="14125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* Board Approval Required</a:t>
            </a:r>
          </a:p>
        </p:txBody>
      </p:sp>
    </p:spTree>
    <p:extLst>
      <p:ext uri="{BB962C8B-B14F-4D97-AF65-F5344CB8AC3E}">
        <p14:creationId xmlns:p14="http://schemas.microsoft.com/office/powerpoint/2010/main" val="18698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Preliminary Listening Campaign Feedback</a:t>
            </a:r>
          </a:p>
        </p:txBody>
      </p:sp>
    </p:spTree>
    <p:extLst>
      <p:ext uri="{BB962C8B-B14F-4D97-AF65-F5344CB8AC3E}">
        <p14:creationId xmlns:p14="http://schemas.microsoft.com/office/powerpoint/2010/main" val="5054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3999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Hopes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1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3999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Hopes:  What we heard…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6381997"/>
              </p:ext>
            </p:extLst>
          </p:nvPr>
        </p:nvGraphicFramePr>
        <p:xfrm>
          <a:off x="0" y="1331502"/>
          <a:ext cx="9143999" cy="5526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6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7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37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CATEGORIES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556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Staff Collaboration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Relevance &amp; Achievement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041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Professional Development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Cross-System</a:t>
                      </a:r>
                      <a:r>
                        <a:rPr lang="en-US" sz="32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Transformation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7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Sustained Support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Equity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70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3999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Concerns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7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793"/>
            <a:ext cx="9144000" cy="695960"/>
          </a:xfrm>
        </p:spPr>
        <p:txBody>
          <a:bodyPr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Concerns:  What we heard…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456842"/>
              </p:ext>
            </p:extLst>
          </p:nvPr>
        </p:nvGraphicFramePr>
        <p:xfrm>
          <a:off x="0" y="1130102"/>
          <a:ext cx="9143999" cy="6247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8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43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 CATEGORIES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00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Alignment</a:t>
                      </a:r>
                      <a:r>
                        <a:rPr lang="en-US" sz="32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 other District Priorities and Initiatives 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Funding</a:t>
                      </a:r>
                      <a:r>
                        <a:rPr lang="en-US" sz="32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&amp; support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547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Planning 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needed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Staff</a:t>
                      </a:r>
                      <a:r>
                        <a:rPr lang="en-US" sz="32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buy-in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045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Learn from the 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past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200" b="1" i="0" u="none" strike="noStrike" cap="non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Time 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342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1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2116"/>
            <a:ext cx="9143999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Strengths to Build On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2139043"/>
            <a:ext cx="6034617" cy="398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0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0102"/>
          </a:xfrm>
        </p:spPr>
        <p:txBody>
          <a:bodyPr anchor="ctr"/>
          <a:lstStyle/>
          <a:p>
            <a:pPr algn="ctr"/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Strengths to build on:  </a:t>
            </a:r>
            <a:b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What we heard…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916441"/>
              </p:ext>
            </p:extLst>
          </p:nvPr>
        </p:nvGraphicFramePr>
        <p:xfrm>
          <a:off x="0" y="1130102"/>
          <a:ext cx="9143999" cy="5727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8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2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 CATEGORIES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24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Willing Stakeholders 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Strong CTE Commitment, History &amp; Infrastructure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540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Staff Experience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Alignment with Need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359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25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59678"/>
            <a:ext cx="9143999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Support Needed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2204357"/>
            <a:ext cx="6034617" cy="392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Master Plan Initiative: Goals"/>
          <p:cNvSpPr txBox="1">
            <a:spLocks noGrp="1"/>
          </p:cNvSpPr>
          <p:nvPr>
            <p:ph type="body" sz="quarter" idx="4294967295"/>
          </p:nvPr>
        </p:nvSpPr>
        <p:spPr>
          <a:xfrm>
            <a:off x="0" y="612775"/>
            <a:ext cx="4241384" cy="847725"/>
          </a:xfrm>
          <a:prstGeom prst="rect">
            <a:avLst/>
          </a:prstGeom>
        </p:spPr>
        <p:txBody>
          <a:bodyPr>
            <a:noAutofit/>
          </a:bodyPr>
          <a:lstStyle>
            <a:lvl1pPr defTabSz="868680">
              <a:lnSpc>
                <a:spcPts val="3000"/>
              </a:lnSpc>
              <a:spcBef>
                <a:spcPts val="900"/>
              </a:spcBef>
              <a:defRPr sz="2660"/>
            </a:lvl1pPr>
          </a:lstStyle>
          <a:p>
            <a:r>
              <a:rPr sz="2400" b="1" dirty="0">
                <a:latin typeface="Calibri" panose="020F0502020204030204" pitchFamily="34" charset="0"/>
                <a:cs typeface="Calibri" panose="020F0502020204030204" pitchFamily="34" charset="0"/>
              </a:rPr>
              <a:t>Master Plan Initiative: Goals</a:t>
            </a:r>
          </a:p>
        </p:txBody>
      </p:sp>
      <p:pic>
        <p:nvPicPr>
          <p:cNvPr id="643" name="Picture Placeholder 6" descr="Picture Placeholder 6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/>
          </a:blip>
          <a:srcRect l="28173" r="28173"/>
          <a:stretch>
            <a:fillRect/>
          </a:stretch>
        </p:blipFill>
        <p:spPr>
          <a:xfrm>
            <a:off x="4792663" y="106363"/>
            <a:ext cx="4351337" cy="6645275"/>
          </a:xfrm>
          <a:prstGeom prst="rect">
            <a:avLst/>
          </a:prstGeom>
        </p:spPr>
      </p:pic>
      <p:sp>
        <p:nvSpPr>
          <p:cNvPr id="644" name="Develop an Implementation Plan making CTE an integral part of high school improvement…"/>
          <p:cNvSpPr txBox="1"/>
          <p:nvPr/>
        </p:nvSpPr>
        <p:spPr>
          <a:xfrm>
            <a:off x="185601" y="1658620"/>
            <a:ext cx="4055783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spcBef>
                <a:spcPts val="1200"/>
              </a:spcBef>
              <a:buSzPct val="100000"/>
              <a:buChar char="•"/>
              <a:defRPr b="1"/>
            </a:pPr>
            <a:r>
              <a:rPr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an Implementation Plan making CTE an integral part of high school improvement</a:t>
            </a:r>
          </a:p>
          <a:p>
            <a:pPr marL="180473" indent="-180473">
              <a:spcBef>
                <a:spcPts val="1200"/>
              </a:spcBef>
              <a:buSzPct val="100000"/>
              <a:buChar char="•"/>
              <a:defRPr b="1"/>
            </a:pPr>
            <a:r>
              <a:rPr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Undertake a district-wide needs and capacity assessment</a:t>
            </a:r>
          </a:p>
          <a:p>
            <a:pPr marL="180473" indent="-180473">
              <a:spcBef>
                <a:spcPts val="1200"/>
              </a:spcBef>
              <a:buSzPct val="100000"/>
              <a:buChar char="•"/>
              <a:defRPr b="1"/>
            </a:pPr>
            <a:r>
              <a:rPr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 capacity of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istrict </a:t>
            </a:r>
            <a:r>
              <a:rPr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eadership </a:t>
            </a:r>
            <a:r>
              <a:rPr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effectively design and implement college and career pathways</a:t>
            </a:r>
          </a:p>
          <a:p>
            <a:pPr marL="180473" indent="-180473">
              <a:spcBef>
                <a:spcPts val="1200"/>
              </a:spcBef>
              <a:buSzPct val="100000"/>
              <a:buChar char="•"/>
              <a:defRPr b="1"/>
            </a:pP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Define key metrics for assessing progress and supporting continuous improvement</a:t>
            </a:r>
          </a:p>
        </p:txBody>
      </p:sp>
    </p:spTree>
    <p:extLst>
      <p:ext uri="{BB962C8B-B14F-4D97-AF65-F5344CB8AC3E}">
        <p14:creationId xmlns:p14="http://schemas.microsoft.com/office/powerpoint/2010/main" val="25298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0102"/>
          </a:xfrm>
        </p:spPr>
        <p:txBody>
          <a:bodyPr anchor="ctr"/>
          <a:lstStyle/>
          <a:p>
            <a:pPr algn="ctr"/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Support needs:  </a:t>
            </a:r>
            <a:b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What we heard…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110877"/>
              </p:ext>
            </p:extLst>
          </p:nvPr>
        </p:nvGraphicFramePr>
        <p:xfrm>
          <a:off x="0" y="1389350"/>
          <a:ext cx="9143999" cy="5324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5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4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 CATEGORIES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126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Professional Development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Planning 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75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Culture of Collaboration &amp; Communication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Alignment</a:t>
                      </a:r>
                      <a:endParaRPr lang="en-US" sz="320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179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2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3999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lang="en-US" dirty="0"/>
              <a:t>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5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0102"/>
          </a:xfrm>
        </p:spPr>
        <p:txBody>
          <a:bodyPr anchor="ctr"/>
          <a:lstStyle/>
          <a:p>
            <a:pPr algn="ctr"/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Questions and important </a:t>
            </a:r>
            <a:b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points to consider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198855"/>
              </p:ext>
            </p:extLst>
          </p:nvPr>
        </p:nvGraphicFramePr>
        <p:xfrm>
          <a:off x="1" y="1130102"/>
          <a:ext cx="9143999" cy="5601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1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39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 CATEGORIES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4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 is a pattern of disparity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across the district 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Teachers 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need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eel 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alued 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&amp; 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80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85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district has a history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not following through or planning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How</a:t>
                      </a:r>
                      <a:r>
                        <a:rPr lang="en-US" sz="2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can we be transparent?</a:t>
                      </a:r>
                      <a:endParaRPr lang="en-US" sz="2800" b="1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703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2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21414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Preliminary Labor Market Data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7156"/>
            <a:ext cx="9144000" cy="1599084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Current and projected labor demand in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tri-county region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Multnomah, Washington &amp; Clackamas Counties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0303" y="2073593"/>
            <a:ext cx="2812648" cy="833509"/>
          </a:xfrm>
        </p:spPr>
        <p:txBody>
          <a:bodyPr>
            <a:normAutofit fontScale="47500" lnSpcReduction="20000"/>
          </a:bodyPr>
          <a:lstStyle/>
          <a:p>
            <a:pPr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Total 2017 employment: 1.0 million</a:t>
            </a:r>
          </a:p>
          <a:p>
            <a:pPr indent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Projected for 2027: 1.2 million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2981B-F4ED-8944-9B64-0C4D4FE9A9D1}"/>
              </a:ext>
            </a:extLst>
          </p:cNvPr>
          <p:cNvSpPr txBox="1"/>
          <p:nvPr/>
        </p:nvSpPr>
        <p:spPr>
          <a:xfrm>
            <a:off x="316088" y="5921979"/>
            <a:ext cx="42915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Source data: Oregon Employment Department occupational projections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0C870E9-AAFA-D149-A85D-83DF5A199E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817294"/>
              </p:ext>
            </p:extLst>
          </p:nvPr>
        </p:nvGraphicFramePr>
        <p:xfrm>
          <a:off x="316088" y="1990846"/>
          <a:ext cx="5660019" cy="393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753F58-5956-6448-A1A6-969F94DDF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399199"/>
              </p:ext>
            </p:extLst>
          </p:nvPr>
        </p:nvGraphicFramePr>
        <p:xfrm>
          <a:off x="6511763" y="3154455"/>
          <a:ext cx="2451825" cy="2828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2088">
                  <a:extLst>
                    <a:ext uri="{9D8B030D-6E8A-4147-A177-3AD203B41FA5}">
                      <a16:colId xmlns:a16="http://schemas.microsoft.com/office/drawing/2014/main" val="3604929641"/>
                    </a:ext>
                  </a:extLst>
                </a:gridCol>
                <a:gridCol w="799737">
                  <a:extLst>
                    <a:ext uri="{9D8B030D-6E8A-4147-A177-3AD203B41FA5}">
                      <a16:colId xmlns:a16="http://schemas.microsoft.com/office/drawing/2014/main" val="4132856924"/>
                    </a:ext>
                  </a:extLst>
                </a:gridCol>
              </a:tblGrid>
              <a:tr h="5114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Industry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8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Employment growth 2017-2027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8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304995"/>
                  </a:ext>
                </a:extLst>
              </a:tr>
              <a:tr h="21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Trade/transportation/utilities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12%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765793"/>
                  </a:ext>
                </a:extLst>
              </a:tr>
              <a:tr h="21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Prof. and bus. svcs.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881520"/>
                  </a:ext>
                </a:extLst>
              </a:tr>
              <a:tr h="21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Private ed./health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929201"/>
                  </a:ext>
                </a:extLst>
              </a:tr>
              <a:tr h="21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Leisure/hospitality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320256"/>
                  </a:ext>
                </a:extLst>
              </a:tr>
              <a:tr h="21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Manufacturing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347046"/>
                  </a:ext>
                </a:extLst>
              </a:tr>
              <a:tr h="21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Financial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907902"/>
                  </a:ext>
                </a:extLst>
              </a:tr>
              <a:tr h="21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Construction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17%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475142"/>
                  </a:ext>
                </a:extLst>
              </a:tr>
              <a:tr h="21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 svcs.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047886"/>
                  </a:ext>
                </a:extLst>
              </a:tr>
              <a:tr h="19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Information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12%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166219"/>
                  </a:ext>
                </a:extLst>
              </a:tr>
              <a:tr h="21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Trade/transportation/utilities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12%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19475"/>
                  </a:ext>
                </a:extLst>
              </a:tr>
              <a:tr h="170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Prof. and bus. svcs.</a:t>
                      </a: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71784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6088" y="6183589"/>
            <a:ext cx="2553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Provided by </a:t>
            </a:r>
            <a:r>
              <a:rPr lang="en-US" sz="1000" dirty="0" err="1"/>
              <a:t>EcoNorthwest</a:t>
            </a:r>
            <a:r>
              <a:rPr lang="en-US" sz="1000" dirty="0"/>
              <a:t>:  Andrew Dyke</a:t>
            </a:r>
          </a:p>
        </p:txBody>
      </p:sp>
    </p:spTree>
    <p:extLst>
      <p:ext uri="{BB962C8B-B14F-4D97-AF65-F5344CB8AC3E}">
        <p14:creationId xmlns:p14="http://schemas.microsoft.com/office/powerpoint/2010/main" val="23989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4000" cy="69596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Tri-county job openings by occupational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9657" y="2822351"/>
            <a:ext cx="2462893" cy="1143000"/>
          </a:xfrm>
        </p:spPr>
        <p:txBody>
          <a:bodyPr>
            <a:normAutofit fontScale="62500" lnSpcReduction="20000"/>
          </a:bodyPr>
          <a:lstStyle/>
          <a:p>
            <a:pPr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Total projected openings through 2027: 1.3 million (130,000 per year)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B7E5A1A-59B5-344E-866D-CB10B22BE1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0191656"/>
              </p:ext>
            </p:extLst>
          </p:nvPr>
        </p:nvGraphicFramePr>
        <p:xfrm>
          <a:off x="136405" y="1463716"/>
          <a:ext cx="6718300" cy="461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5B01954-0557-3441-895D-065FCE6CA384}"/>
              </a:ext>
            </a:extLst>
          </p:cNvPr>
          <p:cNvSpPr txBox="1"/>
          <p:nvPr/>
        </p:nvSpPr>
        <p:spPr>
          <a:xfrm>
            <a:off x="316088" y="5921979"/>
            <a:ext cx="42915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Source data: Oregon Employment Department occupational projections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088" y="6183589"/>
            <a:ext cx="2553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Provided by </a:t>
            </a:r>
            <a:r>
              <a:rPr lang="en-US" sz="1000" dirty="0" err="1"/>
              <a:t>EcoNorthwest</a:t>
            </a:r>
            <a:r>
              <a:rPr lang="en-US" sz="1000" dirty="0"/>
              <a:t>:  Andrew Dyke</a:t>
            </a:r>
          </a:p>
        </p:txBody>
      </p:sp>
    </p:spTree>
    <p:extLst>
      <p:ext uri="{BB962C8B-B14F-4D97-AF65-F5344CB8AC3E}">
        <p14:creationId xmlns:p14="http://schemas.microsoft.com/office/powerpoint/2010/main" val="11207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64875"/>
            <a:ext cx="8490856" cy="695960"/>
          </a:xfrm>
        </p:spPr>
        <p:txBody>
          <a:bodyPr>
            <a:normAutofit/>
          </a:bodyPr>
          <a:lstStyle/>
          <a:p>
            <a:r>
              <a:rPr lang="en-US" dirty="0"/>
              <a:t>High-wage / high-demand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6548" y="1364507"/>
            <a:ext cx="2514036" cy="4527389"/>
          </a:xfrm>
        </p:spPr>
        <p:txBody>
          <a:bodyPr>
            <a:normAutofit fontScale="47500" lnSpcReduction="20000"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“High-wage” jobs typically pay wages above the median wage for the </a:t>
            </a:r>
            <a:r>
              <a:rPr lang="en-US" dirty="0" smtClean="0"/>
              <a:t>region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“High-demand” jobs are expected to grow faster than the median growth across all occupations in the </a:t>
            </a:r>
            <a:r>
              <a:rPr lang="en-US" dirty="0" smtClean="0"/>
              <a:t>region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46,500 of the expected 131,000 annual openings are in high-wage/high-demand </a:t>
            </a:r>
            <a:r>
              <a:rPr lang="en-US" dirty="0" smtClean="0"/>
              <a:t>occupations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On average, these openings will require much more education than will other positions</a:t>
            </a:r>
          </a:p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DBE7E7D-3C29-B34B-B3AC-2BCB80F1D7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3646317"/>
              </p:ext>
            </p:extLst>
          </p:nvPr>
        </p:nvGraphicFramePr>
        <p:xfrm>
          <a:off x="457199" y="1364507"/>
          <a:ext cx="5955175" cy="4527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8A2DBE6-BDCC-0C42-93D6-DDC29AEC4341}"/>
              </a:ext>
            </a:extLst>
          </p:cNvPr>
          <p:cNvSpPr txBox="1"/>
          <p:nvPr/>
        </p:nvSpPr>
        <p:spPr>
          <a:xfrm>
            <a:off x="125582" y="5932938"/>
            <a:ext cx="8941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Note: Competitive education level; ”High school” not shown; the competitive education requirement for all occupations is at </a:t>
            </a:r>
            <a:r>
              <a:rPr lang="en-US" sz="1100" i="1" dirty="0" smtClean="0"/>
              <a:t>least </a:t>
            </a:r>
            <a:r>
              <a:rPr lang="en-US" sz="1100" i="1" dirty="0"/>
              <a:t>high school </a:t>
            </a:r>
            <a:endParaRPr lang="en-US" sz="1100" i="1" dirty="0" smtClean="0"/>
          </a:p>
          <a:p>
            <a:r>
              <a:rPr lang="en-US" sz="1100" i="1" dirty="0" smtClean="0"/>
              <a:t>graduation.  Source </a:t>
            </a:r>
            <a:r>
              <a:rPr lang="en-US" sz="1100" i="1" dirty="0"/>
              <a:t>data: US Bureau of Labor Statistics and Oregon Employment Department occupational projections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088" y="6293122"/>
            <a:ext cx="2553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Provided by </a:t>
            </a:r>
            <a:r>
              <a:rPr lang="en-US" sz="1000" dirty="0" err="1" smtClean="0"/>
              <a:t>EcoNorthwest</a:t>
            </a:r>
            <a:r>
              <a:rPr lang="en-US" sz="1000" dirty="0" smtClean="0"/>
              <a:t>:  Andrew Dyke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961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9577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High-wage / high-demand jobs requiring an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associate degree or higher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2A7E2-6A34-2D45-AE91-91715DAA95AF}"/>
              </a:ext>
            </a:extLst>
          </p:cNvPr>
          <p:cNvSpPr txBox="1"/>
          <p:nvPr/>
        </p:nvSpPr>
        <p:spPr>
          <a:xfrm>
            <a:off x="316088" y="5921979"/>
            <a:ext cx="7178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Note: Based on competitive education level; table shows occupations anticipated to have greater than 300 annual openings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Source data: Oregon Employment Department occupational projections 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5E59112E-0F6A-7241-96B5-982E8337E5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927258"/>
              </p:ext>
            </p:extLst>
          </p:nvPr>
        </p:nvGraphicFramePr>
        <p:xfrm>
          <a:off x="566059" y="1548063"/>
          <a:ext cx="8157028" cy="4236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1682">
                  <a:extLst>
                    <a:ext uri="{9D8B030D-6E8A-4147-A177-3AD203B41FA5}">
                      <a16:colId xmlns:a16="http://schemas.microsoft.com/office/drawing/2014/main" val="498282896"/>
                    </a:ext>
                  </a:extLst>
                </a:gridCol>
                <a:gridCol w="906336">
                  <a:extLst>
                    <a:ext uri="{9D8B030D-6E8A-4147-A177-3AD203B41FA5}">
                      <a16:colId xmlns:a16="http://schemas.microsoft.com/office/drawing/2014/main" val="2268377789"/>
                    </a:ext>
                  </a:extLst>
                </a:gridCol>
                <a:gridCol w="906336">
                  <a:extLst>
                    <a:ext uri="{9D8B030D-6E8A-4147-A177-3AD203B41FA5}">
                      <a16:colId xmlns:a16="http://schemas.microsoft.com/office/drawing/2014/main" val="1505341173"/>
                    </a:ext>
                  </a:extLst>
                </a:gridCol>
                <a:gridCol w="1780052">
                  <a:extLst>
                    <a:ext uri="{9D8B030D-6E8A-4147-A177-3AD203B41FA5}">
                      <a16:colId xmlns:a16="http://schemas.microsoft.com/office/drawing/2014/main" val="2822468199"/>
                    </a:ext>
                  </a:extLst>
                </a:gridCol>
                <a:gridCol w="32622">
                  <a:extLst>
                    <a:ext uri="{9D8B030D-6E8A-4147-A177-3AD203B41FA5}">
                      <a16:colId xmlns:a16="http://schemas.microsoft.com/office/drawing/2014/main" val="4142643793"/>
                    </a:ext>
                  </a:extLst>
                </a:gridCol>
              </a:tblGrid>
              <a:tr h="610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Standard Occupational Classification Title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C8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Annual openings through 2027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C8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2018 Median Hourly Wage (or salary)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C8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Competitive Education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C8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14445939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General and Operations Managers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1,860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$46.05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Bachelor's degree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15144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Registered Nurses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1,530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$45.19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Bachelor's degree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97215"/>
                  </a:ext>
                </a:extLst>
              </a:tr>
              <a:tr h="20524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Wholesale and Manufacturing Sales Representatives, Except Technical and Scientific Products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1,229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$29.39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Associate's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630691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Software Developers, Applications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1,113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$51.89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661304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Business Operations Specialists, All Other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1,072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$33.51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75417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Managers, All Other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1,054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$45.85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Bachelor's degree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999021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Accountants and Auditors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967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$31.60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653512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Supervisors and Managers of Office and Administrative Support Workers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812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$29.12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Associate's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47253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Substitute Teachers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719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$22.21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Master's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01485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Market Research Analysts and Marketing Specialists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604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$34.54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Master's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771711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Financial Managers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505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$57.03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272979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Computer User Support Specialists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465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$24.87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639517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Management Analysts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462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$40.71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Master's degree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912844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Sales Managers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454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$55.39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458760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Human Resources Specialists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451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$29.35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29110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Marketing Managers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426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$57.92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190182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Elementary School Teachers, Except Special Education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388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$71,432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Master's degree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222970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Graphic Designers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371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$27.64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546791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Automotive Service Technicians and Mechanics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360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$24.56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Associate's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559334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Supervisors and Managers of Production and Operating Workers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355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$28.20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098250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Computer and Information Systems Managers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351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$65.25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Bachelor's degree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598387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Computer Occupations, All Other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351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$40.94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316942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Health Specialties Teachers, Postsecondary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343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$130,389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Doctoral or professional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41025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Executive Secretaries and Executive Administrative Assistants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332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$28.18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Associate's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706686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Computer Systems Analysts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318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$45.53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Bachelor's degree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953241"/>
                  </a:ext>
                </a:extLst>
              </a:tr>
              <a:tr h="13682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Secondary School Teachers, Except Special and Career/Technical Education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2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313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$78,500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Master's degree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876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6088" y="6229755"/>
            <a:ext cx="2553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Provided by </a:t>
            </a:r>
            <a:r>
              <a:rPr lang="en-US" sz="1000" dirty="0" err="1"/>
              <a:t>EcoNorthwest</a:t>
            </a:r>
            <a:r>
              <a:rPr lang="en-US" sz="1000" dirty="0"/>
              <a:t>:  Andrew Dyke</a:t>
            </a:r>
          </a:p>
        </p:txBody>
      </p:sp>
    </p:spTree>
    <p:extLst>
      <p:ext uri="{BB962C8B-B14F-4D97-AF65-F5344CB8AC3E}">
        <p14:creationId xmlns:p14="http://schemas.microsoft.com/office/powerpoint/2010/main" val="13095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4875"/>
            <a:ext cx="9144000" cy="6959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High-wage / high-demand jobs requiring high school graduation or non-degree postsecondary education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1C8EC6-250F-A948-A256-2D5D76199A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913512"/>
              </p:ext>
            </p:extLst>
          </p:nvPr>
        </p:nvGraphicFramePr>
        <p:xfrm>
          <a:off x="316087" y="1785252"/>
          <a:ext cx="8668255" cy="3715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3891">
                  <a:extLst>
                    <a:ext uri="{9D8B030D-6E8A-4147-A177-3AD203B41FA5}">
                      <a16:colId xmlns:a16="http://schemas.microsoft.com/office/drawing/2014/main" val="673505341"/>
                    </a:ext>
                  </a:extLst>
                </a:gridCol>
                <a:gridCol w="924778">
                  <a:extLst>
                    <a:ext uri="{9D8B030D-6E8A-4147-A177-3AD203B41FA5}">
                      <a16:colId xmlns:a16="http://schemas.microsoft.com/office/drawing/2014/main" val="3205897948"/>
                    </a:ext>
                  </a:extLst>
                </a:gridCol>
                <a:gridCol w="924778">
                  <a:extLst>
                    <a:ext uri="{9D8B030D-6E8A-4147-A177-3AD203B41FA5}">
                      <a16:colId xmlns:a16="http://schemas.microsoft.com/office/drawing/2014/main" val="1560972315"/>
                    </a:ext>
                  </a:extLst>
                </a:gridCol>
                <a:gridCol w="2194808">
                  <a:extLst>
                    <a:ext uri="{9D8B030D-6E8A-4147-A177-3AD203B41FA5}">
                      <a16:colId xmlns:a16="http://schemas.microsoft.com/office/drawing/2014/main" val="1310398847"/>
                    </a:ext>
                  </a:extLst>
                </a:gridCol>
              </a:tblGrid>
              <a:tr h="4768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Standard Occupational Classification Title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8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Annual openings through 2027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8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 Median Hourly Wage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8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Competitive Education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8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554414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Truck Drivers, Heavy and Tractor-Trailer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1,363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$22.94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00500383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Carpenters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1,324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$24.73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3719934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Sales Representatives, Services, All Other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$25.13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59168873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Real Estate Sales Agents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$26.41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75265713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Electricians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$37.86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66066694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Plumbers, Pipefitters, and Steamfitters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$39.09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69850746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Supervisors and Managers of Construction Trades and Extraction Workers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$36.67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40738262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Self-Enrichment Education Teachers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$24.11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94917178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Dental Assistants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$22.53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74529572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Massage Therapists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$29.19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4144887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Inspectors, Testers, Sorters, Samplers, and Weighers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$21.83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7831597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Real Estate Brokers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$32.96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29713463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Welders, Cutters, Solderers, and Brazers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$22.59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01953773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Property, Real Estate, and Community Association Managers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$36.57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2370349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Machinists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$23.84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00153066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Industrial Machinery Mechanics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$28.21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50163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Sheet Metal Workers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$22.45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01646576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Supervisors and Managers of Mechanics, Installers, and Repairers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$31.33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34482556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Bus and Truck Mechanics and Diesel Engine Specialists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$25.77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Postsecondary training (non-degree)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7961699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Installation, Maintenance, and Repair Workers, All Other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$22.02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High school diploma or equivalent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51546359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Operating Engineers and Other Construction Equipment Operators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$29.15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Postsecondary training (non-degree)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9553196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Supervisors and Managers of Housekeeping and Janitorial Workers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$27.43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7579162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Heating, Air Conditioning, and Refrigeration Mechanics and Installers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$21.97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Postsecondary training (non-degree)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99848490"/>
                  </a:ext>
                </a:extLst>
              </a:tr>
              <a:tr h="1338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Tax Preparers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058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$32.01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Postsecondary training (non-degree)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4042851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3C2A7E2-6A34-2D45-AE91-91715DAA95AF}"/>
              </a:ext>
            </a:extLst>
          </p:cNvPr>
          <p:cNvSpPr txBox="1"/>
          <p:nvPr/>
        </p:nvSpPr>
        <p:spPr>
          <a:xfrm>
            <a:off x="316088" y="5921979"/>
            <a:ext cx="72106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Note: Based on competitive education level; table shows occupations anticipated to have greater than 150 annual openings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Source data: Oregon Employment Department occupational projections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088" y="6264409"/>
            <a:ext cx="23567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Provided by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EcoNorthwest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  Andrew Dyke</a:t>
            </a:r>
          </a:p>
        </p:txBody>
      </p:sp>
    </p:spTree>
    <p:extLst>
      <p:ext uri="{BB962C8B-B14F-4D97-AF65-F5344CB8AC3E}">
        <p14:creationId xmlns:p14="http://schemas.microsoft.com/office/powerpoint/2010/main" val="25660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84272"/>
            <a:ext cx="9144000" cy="136207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Preliminary Pathway Data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Bringing the Vision to Life"/>
          <p:cNvSpPr txBox="1">
            <a:spLocks noGrp="1"/>
          </p:cNvSpPr>
          <p:nvPr>
            <p:ph type="body" sz="quarter" idx="4294967295"/>
          </p:nvPr>
        </p:nvSpPr>
        <p:spPr>
          <a:xfrm>
            <a:off x="0" y="612775"/>
            <a:ext cx="4362138" cy="847725"/>
          </a:xfrm>
          <a:prstGeom prst="rect">
            <a:avLst/>
          </a:prstGeom>
        </p:spPr>
        <p:txBody>
          <a:bodyPr>
            <a:noAutofit/>
          </a:bodyPr>
          <a:lstStyle>
            <a:lvl1pPr defTabSz="868680">
              <a:lnSpc>
                <a:spcPts val="3000"/>
              </a:lnSpc>
              <a:spcBef>
                <a:spcPts val="900"/>
              </a:spcBef>
              <a:defRPr sz="2660"/>
            </a:lvl1pPr>
          </a:lstStyle>
          <a:p>
            <a:r>
              <a:rPr sz="2800" b="1" dirty="0">
                <a:latin typeface="Calibri" panose="020F0502020204030204" pitchFamily="34" charset="0"/>
                <a:cs typeface="Calibri" panose="020F0502020204030204" pitchFamily="34" charset="0"/>
              </a:rPr>
              <a:t>Bringing the Vision to Life</a:t>
            </a:r>
          </a:p>
        </p:txBody>
      </p:sp>
      <p:pic>
        <p:nvPicPr>
          <p:cNvPr id="647" name="ArtsMediaEntertainmentPathway.JPG" descr="ArtsMediaEntertainmentPathway.JP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/>
          </a:blip>
          <a:srcRect l="28254" r="28254"/>
          <a:stretch>
            <a:fillRect/>
          </a:stretch>
        </p:blipFill>
        <p:spPr>
          <a:xfrm>
            <a:off x="4792663" y="0"/>
            <a:ext cx="4351337" cy="6645275"/>
          </a:xfrm>
          <a:prstGeom prst="rect">
            <a:avLst/>
          </a:prstGeom>
        </p:spPr>
      </p:pic>
      <p:sp>
        <p:nvSpPr>
          <p:cNvPr id="648" name="Linked Learning helps to operationalize:…"/>
          <p:cNvSpPr txBox="1"/>
          <p:nvPr/>
        </p:nvSpPr>
        <p:spPr>
          <a:xfrm>
            <a:off x="265861" y="1887764"/>
            <a:ext cx="4291851" cy="3036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400"/>
              </a:spcBef>
              <a:defRPr sz="2100" b="1"/>
            </a:pP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ConnectEd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College &amp; Career Pathways will </a:t>
            </a:r>
            <a:r>
              <a:rPr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help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to operationalize:</a:t>
            </a:r>
          </a:p>
          <a:p>
            <a:pPr marL="591552" lvl="1" indent="-210552">
              <a:spcBef>
                <a:spcPts val="1400"/>
              </a:spcBef>
              <a:buSzPct val="100000"/>
              <a:buChar char="•"/>
              <a:defRPr sz="2100" b="1"/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Portland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Public Schools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Strategic Plan</a:t>
            </a:r>
          </a:p>
          <a:p>
            <a:pPr marL="591552" lvl="1" indent="-210552">
              <a:spcBef>
                <a:spcPts val="1400"/>
              </a:spcBef>
              <a:buSzPct val="100000"/>
              <a:buChar char="•"/>
              <a:defRPr sz="2100" b="1"/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Graduate Profile developed by Prospect Studios</a:t>
            </a:r>
          </a:p>
        </p:txBody>
      </p:sp>
    </p:spTree>
    <p:extLst>
      <p:ext uri="{BB962C8B-B14F-4D97-AF65-F5344CB8AC3E}">
        <p14:creationId xmlns:p14="http://schemas.microsoft.com/office/powerpoint/2010/main" val="40650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19F9C-68E9-4409-AB25-27A72517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71" y="564875"/>
            <a:ext cx="8046709" cy="695960"/>
          </a:xfrm>
        </p:spPr>
        <p:txBody>
          <a:bodyPr/>
          <a:lstStyle/>
          <a:p>
            <a:r>
              <a:rPr lang="en-US" dirty="0"/>
              <a:t>Analyzing Pathway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9658C-22C6-40AA-9328-CDED063C4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0114" y="1603644"/>
            <a:ext cx="4631378" cy="3599179"/>
          </a:xfrm>
        </p:spPr>
        <p:txBody>
          <a:bodyPr/>
          <a:lstStyle/>
          <a:p>
            <a:pPr marL="58738" indent="6350"/>
            <a:r>
              <a:rPr lang="en-US" dirty="0"/>
              <a:t>PPS is redesigning </a:t>
            </a:r>
            <a:r>
              <a:rPr lang="en-US" dirty="0" smtClean="0"/>
              <a:t>the </a:t>
            </a:r>
            <a:r>
              <a:rPr lang="en-US" dirty="0"/>
              <a:t>CTE Data System to promote school and program improvement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24F60-6556-4734-A0FC-794C84507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6" y="1609344"/>
            <a:ext cx="3177428" cy="1905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B0C55-FE70-43DC-B1EE-04AB9DDF4030}"/>
              </a:ext>
            </a:extLst>
          </p:cNvPr>
          <p:cNvSpPr txBox="1"/>
          <p:nvPr/>
        </p:nvSpPr>
        <p:spPr>
          <a:xfrm>
            <a:off x="760021" y="3835730"/>
            <a:ext cx="8246168" cy="4909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Features:</a:t>
            </a:r>
          </a:p>
          <a:p>
            <a:endParaRPr lang="en-US" sz="700" b="1" dirty="0"/>
          </a:p>
          <a:p>
            <a:pPr marL="457200" indent="-231775">
              <a:buFont typeface="Arial" panose="020B0604020202020204" pitchFamily="34" charset="0"/>
              <a:buChar char="•"/>
            </a:pPr>
            <a:r>
              <a:rPr lang="en-US" sz="2400" i="1" dirty="0"/>
              <a:t>Pathway enrollment by school</a:t>
            </a:r>
          </a:p>
          <a:p>
            <a:pPr marL="457200" indent="-231775">
              <a:buFont typeface="Arial" panose="020B0604020202020204" pitchFamily="34" charset="0"/>
              <a:buChar char="•"/>
            </a:pPr>
            <a:r>
              <a:rPr lang="en-US" sz="2400" i="1" dirty="0"/>
              <a:t>Levels of student course taking</a:t>
            </a:r>
          </a:p>
          <a:p>
            <a:pPr marL="457200" indent="-231775">
              <a:buFont typeface="Arial" panose="020B0604020202020204" pitchFamily="34" charset="0"/>
              <a:buChar char="•"/>
            </a:pPr>
            <a:r>
              <a:rPr lang="en-US" sz="2400" i="1" dirty="0"/>
              <a:t>Demographics (grade, gender, race, special pop.)</a:t>
            </a:r>
          </a:p>
          <a:p>
            <a:pPr marL="457200" indent="-231775">
              <a:buFont typeface="Arial" panose="020B0604020202020204" pitchFamily="34" charset="0"/>
              <a:buChar char="•"/>
            </a:pPr>
            <a:r>
              <a:rPr lang="en-US" sz="2400" i="1" dirty="0"/>
              <a:t>Link to educational data to track in-school experiences</a:t>
            </a:r>
          </a:p>
          <a:p>
            <a:pPr marL="457200" indent="-231775">
              <a:buFont typeface="Arial" panose="020B0604020202020204" pitchFamily="34" charset="0"/>
              <a:buChar char="•"/>
            </a:pPr>
            <a:r>
              <a:rPr lang="en-US" sz="2400" i="1" dirty="0"/>
              <a:t>Connect to labor market demand and student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4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512D1-A8AC-4DC7-A58A-EFCFC33D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818" y="639685"/>
            <a:ext cx="5082129" cy="208640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Pathway offerings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 the numbers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2018-19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E3433-F805-49CF-A137-819757488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4" y="639685"/>
            <a:ext cx="2543175" cy="170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770E7-27DB-4B43-A038-38DDCEB6142E}"/>
              </a:ext>
            </a:extLst>
          </p:cNvPr>
          <p:cNvSpPr txBox="1"/>
          <p:nvPr/>
        </p:nvSpPr>
        <p:spPr>
          <a:xfrm>
            <a:off x="631774" y="2726089"/>
            <a:ext cx="7669078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b="1" dirty="0"/>
          </a:p>
          <a:p>
            <a:pPr marL="457200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63 CTE pathways offered in ten high schools</a:t>
            </a:r>
          </a:p>
          <a:p>
            <a:pPr marL="457200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8,037 current 9-12 students have earned (or are projected to earn by the end of this year) CTE credit. 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66% 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of total 9-12 district enrollment</a:t>
            </a:r>
          </a:p>
          <a:p>
            <a:pPr marL="457200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4,853 current 9-12 students have achieved concentrator status (or are projected to) in a CTE pathway. 40% of total 9-12 district enrollment</a:t>
            </a:r>
          </a:p>
        </p:txBody>
      </p:sp>
    </p:spTree>
    <p:extLst>
      <p:ext uri="{BB962C8B-B14F-4D97-AF65-F5344CB8AC3E}">
        <p14:creationId xmlns:p14="http://schemas.microsoft.com/office/powerpoint/2010/main" val="28133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1972E-AA12-48D0-9ACA-EF1B6518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7391"/>
            <a:ext cx="9144000" cy="695960"/>
          </a:xfrm>
        </p:spPr>
        <p:txBody>
          <a:bodyPr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Top 5 Clusters 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for 9-12 Student Enrollment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084241-ABC0-410C-AAF1-9D0E4C2BD2CC}"/>
              </a:ext>
            </a:extLst>
          </p:cNvPr>
          <p:cNvSpPr txBox="1"/>
          <p:nvPr/>
        </p:nvSpPr>
        <p:spPr>
          <a:xfrm>
            <a:off x="775456" y="1009403"/>
            <a:ext cx="309044" cy="41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5</a:t>
            </a:r>
          </a:p>
        </p:txBody>
      </p:sp>
      <p:pic>
        <p:nvPicPr>
          <p:cNvPr id="7" name="Graphic 6" descr="Ribbon">
            <a:extLst>
              <a:ext uri="{FF2B5EF4-FFF2-40B4-BE49-F238E27FC236}">
                <a16:creationId xmlns:a16="http://schemas.microsoft.com/office/drawing/2014/main" id="{B55518BF-F37C-4AAD-9FBB-A7844C06A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260" y="838115"/>
            <a:ext cx="1101436" cy="1101436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050E75-9A1D-40E7-9707-1D712982A5A1}"/>
              </a:ext>
            </a:extLst>
          </p:cNvPr>
          <p:cNvSpPr txBox="1">
            <a:spLocks/>
          </p:cNvSpPr>
          <p:nvPr/>
        </p:nvSpPr>
        <p:spPr>
          <a:xfrm>
            <a:off x="705404" y="2345437"/>
            <a:ext cx="8046710" cy="359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Pathway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</a:p>
          <a:p>
            <a:pPr marL="623888" indent="-457200">
              <a:spcBef>
                <a:spcPts val="12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Arts, AV, &amp; Communication		4,408</a:t>
            </a:r>
          </a:p>
          <a:p>
            <a:pPr marL="623888" indent="-457200">
              <a:buSzPct val="75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Health Services 				3,686</a:t>
            </a:r>
          </a:p>
          <a:p>
            <a:pPr marL="623888" indent="-457200">
              <a:buSzPct val="75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Hospitality &amp; Tourism			2,584</a:t>
            </a:r>
          </a:p>
          <a:p>
            <a:pPr marL="623888" indent="-457200">
              <a:buSzPct val="75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Information Technology 		1,963</a:t>
            </a:r>
          </a:p>
          <a:p>
            <a:pPr marL="623888" indent="-457200">
              <a:buSzPct val="75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Architecture &amp; Construction		1,431</a:t>
            </a:r>
          </a:p>
          <a:p>
            <a:pPr marL="344488" indent="-177800">
              <a:buFont typeface="Arial" panose="020B0604020202020204" pitchFamily="34" charset="0"/>
              <a:buChar char="•"/>
            </a:pPr>
            <a:endParaRPr lang="en-US" dirty="0"/>
          </a:p>
          <a:p>
            <a:pPr marL="344488" indent="-177800">
              <a:buFont typeface="Arial" panose="020B0604020202020204" pitchFamily="34" charset="0"/>
              <a:buChar char="•"/>
            </a:pPr>
            <a:endParaRPr lang="en-US" dirty="0"/>
          </a:p>
          <a:p>
            <a:pPr marL="344488" indent="-177800">
              <a:buFont typeface="Arial" panose="020B0604020202020204" pitchFamily="34" charset="0"/>
              <a:buChar char="•"/>
            </a:pPr>
            <a:endParaRPr lang="en-US" dirty="0"/>
          </a:p>
          <a:p>
            <a:pPr marL="344488" indent="-177800">
              <a:buFont typeface="Arial" panose="020B0604020202020204" pitchFamily="34" charset="0"/>
              <a:buChar char="•"/>
            </a:pPr>
            <a:endParaRPr lang="en-US" dirty="0"/>
          </a:p>
          <a:p>
            <a:pPr marL="344488" indent="-1778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6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1972E-AA12-48D0-9ACA-EF1B6518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7391"/>
            <a:ext cx="9144000" cy="695960"/>
          </a:xfrm>
        </p:spPr>
        <p:txBody>
          <a:bodyPr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Top 5 Clusters 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for 9-12 Student Concentration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084241-ABC0-410C-AAF1-9D0E4C2BD2CC}"/>
              </a:ext>
            </a:extLst>
          </p:cNvPr>
          <p:cNvSpPr txBox="1"/>
          <p:nvPr/>
        </p:nvSpPr>
        <p:spPr>
          <a:xfrm>
            <a:off x="775456" y="1009403"/>
            <a:ext cx="309044" cy="41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5</a:t>
            </a:r>
          </a:p>
        </p:txBody>
      </p:sp>
      <p:pic>
        <p:nvPicPr>
          <p:cNvPr id="7" name="Graphic 6" descr="Ribbon">
            <a:extLst>
              <a:ext uri="{FF2B5EF4-FFF2-40B4-BE49-F238E27FC236}">
                <a16:creationId xmlns:a16="http://schemas.microsoft.com/office/drawing/2014/main" id="{B55518BF-F37C-4AAD-9FBB-A7844C06A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260" y="838115"/>
            <a:ext cx="1101436" cy="1101436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050E75-9A1D-40E7-9707-1D712982A5A1}"/>
              </a:ext>
            </a:extLst>
          </p:cNvPr>
          <p:cNvSpPr txBox="1">
            <a:spLocks/>
          </p:cNvSpPr>
          <p:nvPr/>
        </p:nvSpPr>
        <p:spPr>
          <a:xfrm>
            <a:off x="705404" y="2345437"/>
            <a:ext cx="8046710" cy="359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Pathway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</a:p>
          <a:p>
            <a:pPr marL="623888" indent="-457200">
              <a:spcBef>
                <a:spcPts val="12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Arts, AV, &amp; Communication		1,740</a:t>
            </a:r>
          </a:p>
          <a:p>
            <a:pPr marL="623888" indent="-457200">
              <a:buSzPct val="75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Health Services 				   912</a:t>
            </a:r>
          </a:p>
          <a:p>
            <a:pPr marL="623888" indent="-457200">
              <a:buSzPct val="75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Hospitality &amp; Tourism			   786</a:t>
            </a:r>
          </a:p>
          <a:p>
            <a:pPr marL="623888" indent="-457200">
              <a:buSzPct val="75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Information Technology 		   736</a:t>
            </a:r>
          </a:p>
          <a:p>
            <a:pPr marL="623888" indent="-457200">
              <a:buSzPct val="75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Architecture &amp; Construction		   572</a:t>
            </a:r>
          </a:p>
          <a:p>
            <a:pPr marL="344488" indent="-177800">
              <a:buFont typeface="Arial" panose="020B0604020202020204" pitchFamily="34" charset="0"/>
              <a:buChar char="•"/>
            </a:pPr>
            <a:endParaRPr lang="en-US" dirty="0"/>
          </a:p>
          <a:p>
            <a:pPr marL="344488" indent="-177800">
              <a:buFont typeface="Arial" panose="020B0604020202020204" pitchFamily="34" charset="0"/>
              <a:buChar char="•"/>
            </a:pPr>
            <a:endParaRPr lang="en-US" dirty="0"/>
          </a:p>
          <a:p>
            <a:pPr marL="344488" indent="-177800">
              <a:buFont typeface="Arial" panose="020B0604020202020204" pitchFamily="34" charset="0"/>
              <a:buChar char="•"/>
            </a:pPr>
            <a:endParaRPr lang="en-US" dirty="0"/>
          </a:p>
          <a:p>
            <a:pPr marL="344488" indent="-177800">
              <a:buFont typeface="Arial" panose="020B0604020202020204" pitchFamily="34" charset="0"/>
              <a:buChar char="•"/>
            </a:pPr>
            <a:endParaRPr lang="en-US" dirty="0"/>
          </a:p>
          <a:p>
            <a:pPr marL="344488" indent="-1778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8492-F93B-4FC4-AEDB-CFFC2F072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8066"/>
            <a:ext cx="9144000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Gender Equity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3FE76-C526-472A-90A1-DC243F92E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698" y="3886651"/>
            <a:ext cx="1647825" cy="23431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Fewer than 25% of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enrollees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are female in the following clusters</a:t>
            </a:r>
          </a:p>
          <a:p>
            <a:pPr indent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1688" lvl="1" indent="-177800">
              <a:lnSpc>
                <a:spcPct val="15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8492-F93B-4FC4-AEDB-CFFC2F072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8066"/>
            <a:ext cx="9144000" cy="69596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Gender Equity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962E3-A70A-4FCA-B74B-46543D058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" y="1609344"/>
            <a:ext cx="8116383" cy="4776942"/>
          </a:xfrm>
        </p:spPr>
        <p:txBody>
          <a:bodyPr/>
          <a:lstStyle/>
          <a:p>
            <a:pPr marL="0" indent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Fewer than 25% of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concentrators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are female in the following clusters</a:t>
            </a:r>
          </a:p>
          <a:p>
            <a:pPr marL="344488" indent="-177800">
              <a:lnSpc>
                <a:spcPct val="15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Manufacturing			11%</a:t>
            </a:r>
          </a:p>
          <a:p>
            <a:pPr marL="344488" indent="-1778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	13%</a:t>
            </a:r>
          </a:p>
          <a:p>
            <a:pPr marL="344488" indent="-1778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Information Technology		17%</a:t>
            </a:r>
          </a:p>
          <a:p>
            <a:pPr marL="344488" indent="-1778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Architecture &amp; Construction	19%	</a:t>
            </a:r>
          </a:p>
          <a:p>
            <a:pPr marL="344488" indent="-1778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Transportation Logistics		21%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3FE76-C526-472A-90A1-DC243F92E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698" y="3886651"/>
            <a:ext cx="16478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2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Learning Overview:</a:t>
            </a:r>
            <a:br>
              <a:rPr lang="en-US" dirty="0" smtClean="0"/>
            </a:br>
            <a:r>
              <a:rPr lang="en-US" dirty="0" smtClean="0"/>
              <a:t>An approach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1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omprehensive Pathways: An Approach, Not a Model…"/>
          <p:cNvSpPr txBox="1">
            <a:spLocks noGrp="1"/>
          </p:cNvSpPr>
          <p:nvPr>
            <p:ph type="body" sz="quarter" idx="4294967295"/>
          </p:nvPr>
        </p:nvSpPr>
        <p:spPr>
          <a:xfrm>
            <a:off x="0" y="426106"/>
            <a:ext cx="4351338" cy="1001713"/>
          </a:xfrm>
          <a:prstGeom prst="rect">
            <a:avLst/>
          </a:prstGeom>
        </p:spPr>
        <p:txBody>
          <a:bodyPr/>
          <a:lstStyle/>
          <a:p>
            <a:pPr defTabSz="621791">
              <a:lnSpc>
                <a:spcPts val="2100"/>
              </a:lnSpc>
              <a:spcBef>
                <a:spcPts val="600"/>
              </a:spcBef>
              <a:defRPr sz="1904"/>
            </a:pPr>
            <a:r>
              <a:rPr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Comprehensive Pathways: An Approach, Not a Model</a:t>
            </a:r>
          </a:p>
          <a:p>
            <a:pPr defTabSz="621791">
              <a:lnSpc>
                <a:spcPts val="2100"/>
              </a:lnSpc>
              <a:spcBef>
                <a:spcPts val="600"/>
              </a:spcBef>
              <a:defRPr sz="1904" i="1"/>
            </a:pPr>
            <a:r>
              <a:rPr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Four Core Components</a:t>
            </a:r>
          </a:p>
        </p:txBody>
      </p:sp>
      <p:pic>
        <p:nvPicPr>
          <p:cNvPr id="350" name="Fire Academy -149.jpg" descr="Fire Academy -149.jp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/>
          </a:blip>
          <a:srcRect l="28209" r="28209"/>
          <a:stretch>
            <a:fillRect/>
          </a:stretch>
        </p:blipFill>
        <p:spPr>
          <a:xfrm>
            <a:off x="4650773" y="212725"/>
            <a:ext cx="4351337" cy="6645275"/>
          </a:xfrm>
          <a:prstGeom prst="rect">
            <a:avLst/>
          </a:prstGeom>
        </p:spPr>
      </p:pic>
      <p:sp>
        <p:nvSpPr>
          <p:cNvPr id="351" name="College preparatory academics with real world application…"/>
          <p:cNvSpPr txBox="1"/>
          <p:nvPr/>
        </p:nvSpPr>
        <p:spPr>
          <a:xfrm>
            <a:off x="509205" y="1590883"/>
            <a:ext cx="3684478" cy="5110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120000"/>
              </a:lnSpc>
              <a:spcBef>
                <a:spcPts val="16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College preparatory academics with real world application</a:t>
            </a:r>
          </a:p>
          <a:p>
            <a:pPr marL="228600" indent="-228600">
              <a:lnSpc>
                <a:spcPct val="120000"/>
              </a:lnSpc>
              <a:spcBef>
                <a:spcPts val="16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Cluster/sequence of career and technical education, with industry certification</a:t>
            </a:r>
          </a:p>
          <a:p>
            <a:pPr marL="228600" indent="-228600">
              <a:lnSpc>
                <a:spcPct val="120000"/>
              </a:lnSpc>
              <a:spcBef>
                <a:spcPts val="16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Continuum of work-based learning</a:t>
            </a:r>
          </a:p>
          <a:p>
            <a:pPr marL="228600" indent="-228600">
              <a:lnSpc>
                <a:spcPct val="120000"/>
              </a:lnSpc>
              <a:spcBef>
                <a:spcPts val="16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Personalized student supports</a:t>
            </a:r>
          </a:p>
        </p:txBody>
      </p:sp>
    </p:spTree>
    <p:extLst>
      <p:ext uri="{BB962C8B-B14F-4D97-AF65-F5344CB8AC3E}">
        <p14:creationId xmlns:p14="http://schemas.microsoft.com/office/powerpoint/2010/main" val="17154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 Placeholder 5"/>
          <p:cNvSpPr txBox="1">
            <a:spLocks noGrp="1"/>
          </p:cNvSpPr>
          <p:nvPr>
            <p:ph type="body" sz="quarter" idx="4294967295"/>
          </p:nvPr>
        </p:nvSpPr>
        <p:spPr>
          <a:xfrm>
            <a:off x="0" y="428625"/>
            <a:ext cx="3684588" cy="847725"/>
          </a:xfrm>
          <a:prstGeom prst="rect">
            <a:avLst/>
          </a:prstGeom>
        </p:spPr>
        <p:txBody>
          <a:bodyPr/>
          <a:lstStyle>
            <a:lvl1pPr defTabSz="905255">
              <a:lnSpc>
                <a:spcPts val="3100"/>
              </a:lnSpc>
              <a:spcBef>
                <a:spcPts val="900"/>
              </a:spcBef>
              <a:defRPr sz="2772"/>
            </a:lvl1pPr>
          </a:lstStyle>
          <a:p>
            <a:r>
              <a:rPr dirty="0"/>
              <a:t>Common Features</a:t>
            </a:r>
          </a:p>
        </p:txBody>
      </p:sp>
      <p:pic>
        <p:nvPicPr>
          <p:cNvPr id="355" name="Picture Placeholder 8" descr="Picture Placeholder 8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/>
          </a:blip>
          <a:srcRect l="79" r="79"/>
          <a:stretch>
            <a:fillRect/>
          </a:stretch>
        </p:blipFill>
        <p:spPr>
          <a:xfrm>
            <a:off x="4792663" y="0"/>
            <a:ext cx="4351337" cy="6645275"/>
          </a:xfrm>
          <a:prstGeom prst="rect">
            <a:avLst/>
          </a:prstGeom>
        </p:spPr>
      </p:pic>
      <p:sp>
        <p:nvSpPr>
          <p:cNvPr id="354" name="Content Placeholder 7"/>
          <p:cNvSpPr txBox="1"/>
          <p:nvPr/>
        </p:nvSpPr>
        <p:spPr>
          <a:xfrm>
            <a:off x="614360" y="1732633"/>
            <a:ext cx="3684479" cy="4273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593" indent="-228593">
              <a:lnSpc>
                <a:spcPts val="2400"/>
              </a:lnSpc>
              <a:spcBef>
                <a:spcPts val="1200"/>
              </a:spcBef>
              <a:buClr>
                <a:schemeClr val="accent3"/>
              </a:buClr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Utilize pathway </a:t>
            </a:r>
            <a:r>
              <a:rPr sz="2400" b="1" dirty="0">
                <a:latin typeface="Calibri" panose="020F0502020204030204" pitchFamily="34" charset="0"/>
                <a:cs typeface="Calibri" panose="020F0502020204030204" pitchFamily="34" charset="0"/>
              </a:rPr>
              <a:t>student learning outcomes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 to guide and align assessment, curriculum, and instruction</a:t>
            </a:r>
          </a:p>
          <a:p>
            <a:pPr marL="228593" indent="-228593">
              <a:lnSpc>
                <a:spcPts val="2400"/>
              </a:lnSpc>
              <a:spcBef>
                <a:spcPts val="1200"/>
              </a:spcBef>
              <a:buClr>
                <a:schemeClr val="accent3"/>
              </a:buClr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Blend</a:t>
            </a:r>
            <a:r>
              <a:rPr sz="2400" b="1" dirty="0">
                <a:latin typeface="Calibri" panose="020F0502020204030204" pitchFamily="34" charset="0"/>
                <a:cs typeface="Calibri" panose="020F0502020204030204" pitchFamily="34" charset="0"/>
              </a:rPr>
              <a:t> academic and career-themed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course content through rigorous and relevant standards-aligned projects</a:t>
            </a:r>
          </a:p>
        </p:txBody>
      </p:sp>
    </p:spTree>
    <p:extLst>
      <p:ext uri="{BB962C8B-B14F-4D97-AF65-F5344CB8AC3E}">
        <p14:creationId xmlns:p14="http://schemas.microsoft.com/office/powerpoint/2010/main" val="133997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 Placeholder 5"/>
          <p:cNvSpPr txBox="1">
            <a:spLocks noGrp="1"/>
          </p:cNvSpPr>
          <p:nvPr>
            <p:ph type="body" sz="quarter" idx="4294967295"/>
          </p:nvPr>
        </p:nvSpPr>
        <p:spPr>
          <a:xfrm>
            <a:off x="0" y="592138"/>
            <a:ext cx="3684588" cy="847725"/>
          </a:xfrm>
          <a:prstGeom prst="rect">
            <a:avLst/>
          </a:prstGeom>
        </p:spPr>
        <p:txBody>
          <a:bodyPr/>
          <a:lstStyle>
            <a:lvl1pPr defTabSz="905255">
              <a:lnSpc>
                <a:spcPts val="3100"/>
              </a:lnSpc>
              <a:spcBef>
                <a:spcPts val="900"/>
              </a:spcBef>
              <a:defRPr sz="2772"/>
            </a:lvl1pPr>
          </a:lstStyle>
          <a:p>
            <a:r>
              <a:t>Common Features</a:t>
            </a:r>
          </a:p>
        </p:txBody>
      </p:sp>
      <p:pic>
        <p:nvPicPr>
          <p:cNvPr id="361" name="Picture Placeholder 8" descr="Picture Placeholder 8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/>
          </a:blip>
          <a:srcRect l="79" r="79"/>
          <a:stretch>
            <a:fillRect/>
          </a:stretch>
        </p:blipFill>
        <p:spPr>
          <a:xfrm>
            <a:off x="4792663" y="0"/>
            <a:ext cx="4351337" cy="6645275"/>
          </a:xfrm>
          <a:prstGeom prst="rect">
            <a:avLst/>
          </a:prstGeom>
        </p:spPr>
      </p:pic>
      <p:sp>
        <p:nvSpPr>
          <p:cNvPr id="360" name="Content Placeholder 7"/>
          <p:cNvSpPr txBox="1"/>
          <p:nvPr/>
        </p:nvSpPr>
        <p:spPr>
          <a:xfrm>
            <a:off x="445028" y="1749567"/>
            <a:ext cx="3684479" cy="427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593" indent="-228593">
              <a:lnSpc>
                <a:spcPts val="2400"/>
              </a:lnSpc>
              <a:spcBef>
                <a:spcPts val="1200"/>
              </a:spcBef>
              <a:buClr>
                <a:schemeClr val="accent3"/>
              </a:buClr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Students learn in </a:t>
            </a:r>
            <a:r>
              <a:rPr sz="2400" b="1" dirty="0">
                <a:latin typeface="Calibri" panose="020F0502020204030204" pitchFamily="34" charset="0"/>
                <a:cs typeface="Calibri" panose="020F0502020204030204" pitchFamily="34" charset="0"/>
              </a:rPr>
              <a:t>cohorts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; teachers use </a:t>
            </a:r>
            <a:r>
              <a:rPr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common planning time</a:t>
            </a:r>
          </a:p>
          <a:p>
            <a:pPr marL="228593" indent="-228593">
              <a:lnSpc>
                <a:spcPts val="2400"/>
              </a:lnSpc>
              <a:spcBef>
                <a:spcPts val="1200"/>
              </a:spcBef>
              <a:buClr>
                <a:schemeClr val="accent3"/>
              </a:buClr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Provide learning </a:t>
            </a:r>
            <a:r>
              <a:rPr sz="2400" b="1" dirty="0">
                <a:latin typeface="Calibri" panose="020F0502020204030204" pitchFamily="34" charset="0"/>
                <a:cs typeface="Calibri" panose="020F0502020204030204" pitchFamily="34" charset="0"/>
              </a:rPr>
              <a:t>beyond the classroom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and the school day</a:t>
            </a:r>
          </a:p>
          <a:p>
            <a:pPr marL="228593" indent="-228593">
              <a:lnSpc>
                <a:spcPts val="2400"/>
              </a:lnSpc>
              <a:spcBef>
                <a:spcPts val="1200"/>
              </a:spcBef>
              <a:buClr>
                <a:schemeClr val="accent3"/>
              </a:buClr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Offer </a:t>
            </a:r>
            <a:r>
              <a:rPr sz="2400" b="1" dirty="0">
                <a:latin typeface="Calibri" panose="020F0502020204030204" pitchFamily="34" charset="0"/>
                <a:cs typeface="Calibri" panose="020F0502020204030204" pitchFamily="34" charset="0"/>
              </a:rPr>
              <a:t>dual-enrollment and dual-credit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dirty="0">
                <a:latin typeface="Calibri" panose="020F0502020204030204" pitchFamily="34" charset="0"/>
                <a:cs typeface="Calibri" panose="020F0502020204030204" pitchFamily="34" charset="0"/>
              </a:rPr>
              <a:t>with college institutions</a:t>
            </a:r>
          </a:p>
        </p:txBody>
      </p:sp>
    </p:spTree>
    <p:extLst>
      <p:ext uri="{BB962C8B-B14F-4D97-AF65-F5344CB8AC3E}">
        <p14:creationId xmlns:p14="http://schemas.microsoft.com/office/powerpoint/2010/main" val="25217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Compelling Change Data: Graduation Rates</a:t>
            </a:r>
          </a:p>
        </p:txBody>
      </p:sp>
    </p:spTree>
    <p:extLst>
      <p:ext uri="{BB962C8B-B14F-4D97-AF65-F5344CB8AC3E}">
        <p14:creationId xmlns:p14="http://schemas.microsoft.com/office/powerpoint/2010/main" val="164225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94763" y="5481638"/>
            <a:ext cx="249237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251" name="HealthProfessions.ArthurBenjaminOnePage.pdf" descr="HealthProfessions.ArthurBenjaminOneP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914005" y="-1460692"/>
            <a:ext cx="7315990" cy="94677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21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How We Know It’s Working: Students in Certified Pathways"/>
          <p:cNvSpPr txBox="1">
            <a:spLocks noGrp="1"/>
          </p:cNvSpPr>
          <p:nvPr>
            <p:ph type="body" sz="quarter" idx="4294967295"/>
          </p:nvPr>
        </p:nvSpPr>
        <p:spPr>
          <a:xfrm>
            <a:off x="259773" y="390252"/>
            <a:ext cx="8593281" cy="849312"/>
          </a:xfrm>
          <a:prstGeom prst="rect">
            <a:avLst/>
          </a:prstGeom>
        </p:spPr>
        <p:txBody>
          <a:bodyPr/>
          <a:lstStyle/>
          <a:p>
            <a:pPr defTabSz="868680">
              <a:lnSpc>
                <a:spcPts val="3000"/>
              </a:lnSpc>
              <a:spcBef>
                <a:spcPts val="900"/>
              </a:spcBef>
              <a:defRPr sz="2660"/>
            </a:pPr>
            <a:r>
              <a:rPr sz="2500" dirty="0" smtClean="0"/>
              <a:t>How We Know It’s Working: Students in </a:t>
            </a:r>
            <a:r>
              <a:rPr sz="2500" i="1" u="sng" dirty="0" smtClean="0"/>
              <a:t>Certified</a:t>
            </a:r>
            <a:r>
              <a:rPr sz="2500" dirty="0" smtClean="0"/>
              <a:t> Pathways</a:t>
            </a:r>
            <a:endParaRPr sz="2500" dirty="0"/>
          </a:p>
        </p:txBody>
      </p:sp>
      <p:sp>
        <p:nvSpPr>
          <p:cNvPr id="336" name="20 percent more pathway students report improved communication and teamwork skills…"/>
          <p:cNvSpPr txBox="1"/>
          <p:nvPr/>
        </p:nvSpPr>
        <p:spPr>
          <a:xfrm>
            <a:off x="435360" y="1239564"/>
            <a:ext cx="8613688" cy="5062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63550" indent="-463550" defTabSz="1828800">
              <a:spcBef>
                <a:spcPts val="1400"/>
              </a:spcBef>
              <a:buClr>
                <a:srgbClr val="B6BE00"/>
              </a:buClr>
              <a:buSzPct val="100000"/>
              <a:buFont typeface="Arial"/>
              <a:buChar char="•"/>
              <a:tabLst>
                <a:tab pos="5359400" algn="l"/>
              </a:tabLst>
              <a:defRPr sz="1900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20 percent more pathway students report improved communication and teamwork skills</a:t>
            </a:r>
          </a:p>
          <a:p>
            <a:pPr marL="463550" indent="-463550" defTabSz="1828800">
              <a:spcBef>
                <a:spcPts val="1400"/>
              </a:spcBef>
              <a:buClr>
                <a:srgbClr val="B6BE00"/>
              </a:buClr>
              <a:buSzPct val="100000"/>
              <a:buFont typeface="Arial"/>
              <a:buChar char="•"/>
              <a:tabLst>
                <a:tab pos="5359400" algn="l"/>
              </a:tabLst>
              <a:defRPr sz="1900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Accrue more credits—equivalent of more than two courses</a:t>
            </a:r>
          </a:p>
          <a:p>
            <a:pPr marL="463550" indent="-463550" defTabSz="1828800">
              <a:spcBef>
                <a:spcPts val="1400"/>
              </a:spcBef>
              <a:buClr>
                <a:srgbClr val="B6BE00"/>
              </a:buClr>
              <a:buSzPct val="100000"/>
              <a:buFont typeface="Arial"/>
              <a:buChar char="•"/>
              <a:tabLst>
                <a:tab pos="5359400" algn="l"/>
              </a:tabLst>
              <a:defRPr sz="1900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Are more likely to graduate (5-9 percentage points); less likely to dropout</a:t>
            </a:r>
          </a:p>
          <a:p>
            <a:pPr marL="463550" indent="-463550" defTabSz="1828800">
              <a:spcBef>
                <a:spcPts val="1400"/>
              </a:spcBef>
              <a:buClr>
                <a:srgbClr val="B6BE00"/>
              </a:buClr>
              <a:buSzPct val="100000"/>
              <a:buFont typeface="Arial"/>
              <a:buChar char="•"/>
              <a:tabLst>
                <a:tab pos="5359400" algn="l"/>
              </a:tabLst>
              <a:defRPr sz="1900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Significant achievement gains for lowest achieving students</a:t>
            </a:r>
          </a:p>
          <a:p>
            <a:pPr marL="463550" indent="-463550" defTabSz="1828800">
              <a:spcBef>
                <a:spcPts val="1400"/>
              </a:spcBef>
              <a:buClr>
                <a:srgbClr val="B6BE00"/>
              </a:buClr>
              <a:buSzPct val="100000"/>
              <a:buFont typeface="Arial"/>
              <a:buChar char="•"/>
              <a:tabLst>
                <a:tab pos="5359400" algn="l"/>
              </a:tabLst>
              <a:defRPr sz="1900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Enroll and persist in postsecondary programs at equal or higher rates (+ 12 percent for African Americans)</a:t>
            </a:r>
          </a:p>
          <a:p>
            <a:pPr marL="463550" indent="-463550" defTabSz="1828800">
              <a:spcBef>
                <a:spcPts val="1400"/>
              </a:spcBef>
              <a:buClr>
                <a:srgbClr val="B6BE00"/>
              </a:buClr>
              <a:buSzPct val="100000"/>
              <a:buFont typeface="Arial"/>
              <a:buChar char="•"/>
              <a:tabLst>
                <a:tab pos="5359400" algn="l"/>
              </a:tabLst>
              <a:defRPr sz="1900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Earn as much as $2,500 more annually in the eight years after high school graduation, equivalent to bump associated with an AA degree</a:t>
            </a:r>
          </a:p>
        </p:txBody>
      </p:sp>
    </p:spTree>
    <p:extLst>
      <p:ext uri="{BB962C8B-B14F-4D97-AF65-F5344CB8AC3E}">
        <p14:creationId xmlns:p14="http://schemas.microsoft.com/office/powerpoint/2010/main" val="3735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hutterstock_200191565-small.jpg" descr="shutterstock_200191565-small.jpg"/>
          <p:cNvPicPr>
            <a:picLocks noChangeAspect="1"/>
          </p:cNvPicPr>
          <p:nvPr/>
        </p:nvPicPr>
        <p:blipFill>
          <a:blip r:embed="rId2">
            <a:extLst/>
          </a:blip>
          <a:srcRect t="73" b="73"/>
          <a:stretch>
            <a:fillRect/>
          </a:stretch>
        </p:blipFill>
        <p:spPr>
          <a:xfrm>
            <a:off x="-240943" y="224680"/>
            <a:ext cx="9625886" cy="640864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Rectangle"/>
          <p:cNvSpPr/>
          <p:nvPr/>
        </p:nvSpPr>
        <p:spPr>
          <a:xfrm>
            <a:off x="-1" y="3967906"/>
            <a:ext cx="9372876" cy="241539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00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8" name="High school is not working for very large  numbers of young people"/>
          <p:cNvSpPr txBox="1"/>
          <p:nvPr/>
        </p:nvSpPr>
        <p:spPr>
          <a:xfrm>
            <a:off x="438150" y="4753133"/>
            <a:ext cx="8536459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600">
                <a:solidFill>
                  <a:srgbClr val="02308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High school is </a:t>
            </a:r>
            <a:r>
              <a:rPr b="1"/>
              <a:t>not working </a:t>
            </a:r>
            <a:r>
              <a:t>for very large </a:t>
            </a:r>
            <a:br/>
            <a:r>
              <a:t>numbers of young people</a:t>
            </a:r>
          </a:p>
        </p:txBody>
      </p:sp>
      <p:sp>
        <p:nvSpPr>
          <p:cNvPr id="26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993188" y="5481638"/>
            <a:ext cx="150812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548697" y="613525"/>
            <a:ext cx="8046600" cy="6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PPS Race/Ethnicity Gap</a:t>
            </a:r>
            <a:endParaRPr sz="2400"/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024292"/>
            <a:ext cx="8991600" cy="5152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33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7784" y="553300"/>
            <a:ext cx="8376216" cy="140100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PPS CTE Graduation Rates</a:t>
            </a:r>
            <a:br>
              <a:rPr lang="en-US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Students completing 1 credit in CTE</a:t>
            </a:r>
            <a:endParaRPr lang="en-US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060395"/>
              </p:ext>
            </p:extLst>
          </p:nvPr>
        </p:nvGraphicFramePr>
        <p:xfrm>
          <a:off x="374246" y="1635649"/>
          <a:ext cx="8534400" cy="5067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967">
                  <a:extLst>
                    <a:ext uri="{9D8B030D-6E8A-4147-A177-3AD203B41FA5}">
                      <a16:colId xmlns:a16="http://schemas.microsoft.com/office/drawing/2014/main" val="3709272702"/>
                    </a:ext>
                  </a:extLst>
                </a:gridCol>
                <a:gridCol w="946919">
                  <a:extLst>
                    <a:ext uri="{9D8B030D-6E8A-4147-A177-3AD203B41FA5}">
                      <a16:colId xmlns:a16="http://schemas.microsoft.com/office/drawing/2014/main" val="2507729878"/>
                    </a:ext>
                  </a:extLst>
                </a:gridCol>
                <a:gridCol w="946919">
                  <a:extLst>
                    <a:ext uri="{9D8B030D-6E8A-4147-A177-3AD203B41FA5}">
                      <a16:colId xmlns:a16="http://schemas.microsoft.com/office/drawing/2014/main" val="1496883021"/>
                    </a:ext>
                  </a:extLst>
                </a:gridCol>
                <a:gridCol w="946919">
                  <a:extLst>
                    <a:ext uri="{9D8B030D-6E8A-4147-A177-3AD203B41FA5}">
                      <a16:colId xmlns:a16="http://schemas.microsoft.com/office/drawing/2014/main" val="799654731"/>
                    </a:ext>
                  </a:extLst>
                </a:gridCol>
                <a:gridCol w="946919">
                  <a:extLst>
                    <a:ext uri="{9D8B030D-6E8A-4147-A177-3AD203B41FA5}">
                      <a16:colId xmlns:a16="http://schemas.microsoft.com/office/drawing/2014/main" val="604985993"/>
                    </a:ext>
                  </a:extLst>
                </a:gridCol>
                <a:gridCol w="946919">
                  <a:extLst>
                    <a:ext uri="{9D8B030D-6E8A-4147-A177-3AD203B41FA5}">
                      <a16:colId xmlns:a16="http://schemas.microsoft.com/office/drawing/2014/main" val="1331826345"/>
                    </a:ext>
                  </a:extLst>
                </a:gridCol>
                <a:gridCol w="946919">
                  <a:extLst>
                    <a:ext uri="{9D8B030D-6E8A-4147-A177-3AD203B41FA5}">
                      <a16:colId xmlns:a16="http://schemas.microsoft.com/office/drawing/2014/main" val="1413130968"/>
                    </a:ext>
                  </a:extLst>
                </a:gridCol>
                <a:gridCol w="946919">
                  <a:extLst>
                    <a:ext uri="{9D8B030D-6E8A-4147-A177-3AD203B41FA5}">
                      <a16:colId xmlns:a16="http://schemas.microsoft.com/office/drawing/2014/main" val="729058574"/>
                    </a:ext>
                  </a:extLst>
                </a:gridCol>
              </a:tblGrid>
              <a:tr h="666885">
                <a:tc>
                  <a:txBody>
                    <a:bodyPr/>
                    <a:lstStyle/>
                    <a:p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2011-12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2012-13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2013-14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2014-15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2015-16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2016-17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2017-18</a:t>
                      </a:r>
                    </a:p>
                    <a:p>
                      <a:pPr algn="ctr"/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0795613"/>
                  </a:ext>
                </a:extLst>
              </a:tr>
              <a:tr h="604298">
                <a:tc>
                  <a:txBody>
                    <a:bodyPr/>
                    <a:lstStyle/>
                    <a:p>
                      <a:r>
                        <a:rPr lang="en-US" sz="1600" dirty="0"/>
                        <a:t>PPS District Graduation 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74.0%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79.6%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29741727"/>
                  </a:ext>
                </a:extLst>
              </a:tr>
              <a:tr h="37448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0074896"/>
                  </a:ext>
                </a:extLst>
              </a:tr>
              <a:tr h="584807">
                <a:tc>
                  <a:txBody>
                    <a:bodyPr/>
                    <a:lstStyle/>
                    <a:p>
                      <a:r>
                        <a:rPr lang="en-US" sz="1600" dirty="0"/>
                        <a:t>PPS District CTE Graduation Rate</a:t>
                      </a:r>
                    </a:p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84.0%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89.0%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89.0%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*98.6%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9764603"/>
                  </a:ext>
                </a:extLst>
              </a:tr>
              <a:tr h="374482">
                <a:tc>
                  <a:txBody>
                    <a:bodyPr/>
                    <a:lstStyle/>
                    <a:p>
                      <a:r>
                        <a:rPr lang="en-US" sz="1600" dirty="0"/>
                        <a:t>Subpopulations: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6584333"/>
                  </a:ext>
                </a:extLst>
              </a:tr>
              <a:tr h="374482">
                <a:tc>
                  <a:txBody>
                    <a:bodyPr/>
                    <a:lstStyle/>
                    <a:p>
                      <a:r>
                        <a:rPr lang="en-US" sz="1600" dirty="0"/>
                        <a:t>- American Indian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54.0%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83.0%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100.00%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*100.0%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99994531"/>
                  </a:ext>
                </a:extLst>
              </a:tr>
              <a:tr h="374482">
                <a:tc>
                  <a:txBody>
                    <a:bodyPr/>
                    <a:lstStyle/>
                    <a:p>
                      <a:r>
                        <a:rPr lang="en-US" sz="1600" dirty="0"/>
                        <a:t>- Asian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97.0%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99.0%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97.0%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*100.0%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1910896"/>
                  </a:ext>
                </a:extLst>
              </a:tr>
              <a:tr h="374482">
                <a:tc>
                  <a:txBody>
                    <a:bodyPr/>
                    <a:lstStyle/>
                    <a:p>
                      <a:r>
                        <a:rPr lang="en-US" sz="1600" dirty="0"/>
                        <a:t>- African</a:t>
                      </a:r>
                      <a:r>
                        <a:rPr lang="en-US" sz="1600" baseline="0" dirty="0"/>
                        <a:t> American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*97.3%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56545834"/>
                  </a:ext>
                </a:extLst>
              </a:tr>
              <a:tr h="374482">
                <a:tc>
                  <a:txBody>
                    <a:bodyPr/>
                    <a:lstStyle/>
                    <a:p>
                      <a:r>
                        <a:rPr lang="en-US" sz="1600" dirty="0"/>
                        <a:t>- Hispanic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83.0%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*98.3%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4617003"/>
                  </a:ext>
                </a:extLst>
              </a:tr>
              <a:tr h="374482">
                <a:tc>
                  <a:txBody>
                    <a:bodyPr/>
                    <a:lstStyle/>
                    <a:p>
                      <a:r>
                        <a:rPr lang="en-US" sz="1600" dirty="0"/>
                        <a:t>- White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89.0%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90.0%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*98.9%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38023186"/>
                  </a:ext>
                </a:extLst>
              </a:tr>
              <a:tr h="374482">
                <a:tc>
                  <a:txBody>
                    <a:bodyPr/>
                    <a:lstStyle/>
                    <a:p>
                      <a:r>
                        <a:rPr lang="en-US" sz="800" i="1" dirty="0"/>
                        <a:t>*Includes modified </a:t>
                      </a:r>
                      <a:r>
                        <a:rPr lang="en-US" sz="800" i="1" dirty="0" smtClean="0"/>
                        <a:t>diploma </a:t>
                      </a:r>
                      <a:r>
                        <a:rPr lang="en-US" sz="800" i="1" dirty="0"/>
                        <a:t>students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4968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70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math.jpg" descr="math.jpg"/>
          <p:cNvPicPr>
            <a:picLocks noChangeAspect="1"/>
          </p:cNvPicPr>
          <p:nvPr/>
        </p:nvPicPr>
        <p:blipFill>
          <a:blip r:embed="rId2">
            <a:extLst/>
          </a:blip>
          <a:srcRect l="14720" b="4035"/>
          <a:stretch>
            <a:fillRect/>
          </a:stretch>
        </p:blipFill>
        <p:spPr>
          <a:xfrm>
            <a:off x="-140280" y="-105209"/>
            <a:ext cx="9424560" cy="706842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Rectangle"/>
          <p:cNvSpPr/>
          <p:nvPr/>
        </p:nvSpPr>
        <p:spPr>
          <a:xfrm>
            <a:off x="-1" y="1728415"/>
            <a:ext cx="9182101" cy="4272335"/>
          </a:xfrm>
          <a:prstGeom prst="rect">
            <a:avLst/>
          </a:prstGeom>
          <a:gradFill>
            <a:gsLst>
              <a:gs pos="23233">
                <a:srgbClr val="FFFFFF">
                  <a:alpha val="0"/>
                </a:srgbClr>
              </a:gs>
              <a:gs pos="54135">
                <a:srgbClr val="FFFFFF">
                  <a:alpha val="50000"/>
                </a:srgbClr>
              </a:gs>
              <a:gs pos="96450">
                <a:srgbClr val="FFFFFF"/>
              </a:gs>
            </a:gsLst>
            <a:lin ang="5400000"/>
          </a:gra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2488" y="5481573"/>
            <a:ext cx="149685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13" name="More math, science, English, and social studies without relevance won’t engage today’s students"/>
          <p:cNvSpPr txBox="1"/>
          <p:nvPr/>
        </p:nvSpPr>
        <p:spPr>
          <a:xfrm>
            <a:off x="420063" y="4230228"/>
            <a:ext cx="8303874" cy="162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>
              <a:defRPr sz="3600">
                <a:solidFill>
                  <a:srgbClr val="02308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More math, science, English, and social studies </a:t>
            </a:r>
            <a:r>
              <a:rPr b="1"/>
              <a:t>without relevance</a:t>
            </a:r>
            <a:r>
              <a:t> won’t engage today’s students </a:t>
            </a:r>
          </a:p>
        </p:txBody>
      </p:sp>
    </p:spTree>
    <p:extLst>
      <p:ext uri="{BB962C8B-B14F-4D97-AF65-F5344CB8AC3E}">
        <p14:creationId xmlns:p14="http://schemas.microsoft.com/office/powerpoint/2010/main" val="10676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CO Colors 1">
    <a:dk1>
      <a:srgbClr val="000000"/>
    </a:dk1>
    <a:lt1>
      <a:srgbClr val="FFFFFF"/>
    </a:lt1>
    <a:dk2>
      <a:srgbClr val="390B2A"/>
    </a:dk2>
    <a:lt2>
      <a:srgbClr val="CDB884"/>
    </a:lt2>
    <a:accent1>
      <a:srgbClr val="112237"/>
    </a:accent1>
    <a:accent2>
      <a:srgbClr val="5C8092"/>
    </a:accent2>
    <a:accent3>
      <a:srgbClr val="D2D4D4"/>
    </a:accent3>
    <a:accent4>
      <a:srgbClr val="86091D"/>
    </a:accent4>
    <a:accent5>
      <a:srgbClr val="BF6C19"/>
    </a:accent5>
    <a:accent6>
      <a:srgbClr val="6D6F03"/>
    </a:accent6>
    <a:hlink>
      <a:srgbClr val="112237"/>
    </a:hlink>
    <a:folHlink>
      <a:srgbClr val="800080"/>
    </a:folHlink>
  </a:clrScheme>
  <a:fontScheme name="Franklin Gothic">
    <a:majorFont>
      <a:latin typeface="Franklin Gothic Medium" panose="020B0603020102020204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 panose="020B0503020102020204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2692</Words>
  <Application>Microsoft Office PowerPoint</Application>
  <PresentationFormat>On-screen Show (4:3)</PresentationFormat>
  <Paragraphs>627</Paragraphs>
  <Slides>51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Cambria</vt:lpstr>
      <vt:lpstr>Franklin Gothic Book</vt:lpstr>
      <vt:lpstr>Helvetica</vt:lpstr>
      <vt:lpstr>Helvetica Light</vt:lpstr>
      <vt:lpstr>Helvetica Neue</vt:lpstr>
      <vt:lpstr>Times New Roman</vt:lpstr>
      <vt:lpstr>Verdana</vt:lpstr>
      <vt:lpstr>Office Theme</vt:lpstr>
      <vt:lpstr>PowerPoint Presentation</vt:lpstr>
      <vt:lpstr>Agenda</vt:lpstr>
      <vt:lpstr>PowerPoint Presentation</vt:lpstr>
      <vt:lpstr>PowerPoint Presentation</vt:lpstr>
      <vt:lpstr>Compelling Change Data: Graduation Rates</vt:lpstr>
      <vt:lpstr>PowerPoint Presentation</vt:lpstr>
      <vt:lpstr>PPS Race/Ethnicity Gap</vt:lpstr>
      <vt:lpstr>PPS CTE Graduation Rates Students completing 1 credit in CTE</vt:lpstr>
      <vt:lpstr>PowerPoint Presentation</vt:lpstr>
      <vt:lpstr>PowerPoint Presentation</vt:lpstr>
      <vt:lpstr>PowerPoint Presentation</vt:lpstr>
      <vt:lpstr>Where We are in the Process</vt:lpstr>
      <vt:lpstr>Timeline- what we have done</vt:lpstr>
      <vt:lpstr>Timeline- what is next</vt:lpstr>
      <vt:lpstr>Process: Current Status</vt:lpstr>
      <vt:lpstr>Process: Current Status</vt:lpstr>
      <vt:lpstr>Process: Current Status</vt:lpstr>
      <vt:lpstr>Listening Tour Jan-Apr 2019  </vt:lpstr>
      <vt:lpstr>Compelling Community Aspiration Data:  Graduate Portrait Themes</vt:lpstr>
      <vt:lpstr>Proposed PPS Graduate Portrait*</vt:lpstr>
      <vt:lpstr>Proposed PPS Graduate Portrait*</vt:lpstr>
      <vt:lpstr>Preliminary Listening Campaign Feedback</vt:lpstr>
      <vt:lpstr>Hopes</vt:lpstr>
      <vt:lpstr>Hopes:  What we heard…</vt:lpstr>
      <vt:lpstr>Concerns</vt:lpstr>
      <vt:lpstr>Concerns:  What we heard…</vt:lpstr>
      <vt:lpstr>Strengths to Build On</vt:lpstr>
      <vt:lpstr>Strengths to build on:   What we heard…</vt:lpstr>
      <vt:lpstr>Support Needed</vt:lpstr>
      <vt:lpstr>Support needs:   What we heard…</vt:lpstr>
      <vt:lpstr>Questions </vt:lpstr>
      <vt:lpstr>Questions and important  points to consider</vt:lpstr>
      <vt:lpstr>Preliminary Labor Market Data </vt:lpstr>
      <vt:lpstr>Current and projected labor demand in tri-county region: Multnomah, Washington &amp; Clackamas Counties</vt:lpstr>
      <vt:lpstr>Tri-county job openings by occupational group</vt:lpstr>
      <vt:lpstr>High-wage / high-demand jobs</vt:lpstr>
      <vt:lpstr>High-wage / high-demand jobs requiring an associate degree or higher</vt:lpstr>
      <vt:lpstr>High-wage / high-demand jobs requiring high school graduation or non-degree postsecondary education</vt:lpstr>
      <vt:lpstr> Preliminary Pathway Data</vt:lpstr>
      <vt:lpstr>Analyzing Pathway Outcomes</vt:lpstr>
      <vt:lpstr>Pathway offerings  by the numbers 2018-19</vt:lpstr>
      <vt:lpstr>Top 5 Clusters  for 9-12 Student Enrollment</vt:lpstr>
      <vt:lpstr>Top 5 Clusters  for 9-12 Student Concentration</vt:lpstr>
      <vt:lpstr>Gender Equity</vt:lpstr>
      <vt:lpstr>Gender Equity</vt:lpstr>
      <vt:lpstr>Linked Learning Overview: An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Aurora Terry</dc:creator>
  <cp:lastModifiedBy>Aurora Terry</cp:lastModifiedBy>
  <cp:revision>129</cp:revision>
  <cp:lastPrinted>2019-05-14T18:30:46Z</cp:lastPrinted>
  <dcterms:modified xsi:type="dcterms:W3CDTF">2019-05-22T00:00:53Z</dcterms:modified>
</cp:coreProperties>
</file>